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66" r:id="rId2"/>
    <p:sldId id="267" r:id="rId3"/>
    <p:sldId id="260" r:id="rId4"/>
    <p:sldId id="259" r:id="rId5"/>
    <p:sldId id="257" r:id="rId6"/>
    <p:sldId id="272" r:id="rId7"/>
    <p:sldId id="270" r:id="rId8"/>
    <p:sldId id="275" r:id="rId9"/>
    <p:sldId id="277" r:id="rId10"/>
    <p:sldId id="278" r:id="rId11"/>
    <p:sldId id="273" r:id="rId12"/>
    <p:sldId id="264" r:id="rId13"/>
    <p:sldId id="280" r:id="rId14"/>
    <p:sldId id="274" r:id="rId15"/>
    <p:sldId id="282" r:id="rId16"/>
    <p:sldId id="283" r:id="rId17"/>
    <p:sldId id="284" r:id="rId18"/>
    <p:sldId id="261" r:id="rId19"/>
  </p:sldIdLst>
  <p:sldSz cx="18288000" cy="10287000"/>
  <p:notesSz cx="6858000" cy="9144000"/>
  <p:embeddedFontLst>
    <p:embeddedFont>
      <p:font typeface="Arimo" panose="020B0604020202020204" charset="0"/>
      <p:regular r:id="rId21"/>
    </p:embeddedFont>
    <p:embeddedFont>
      <p:font typeface="Arimo Bold" panose="020B0604020202020204" charset="0"/>
      <p:regular r:id="rId22"/>
    </p:embeddedFont>
    <p:embeddedFont>
      <p:font typeface="Calibri" panose="020F0502020204030204" pitchFamily="34" charset="0"/>
      <p:regular r:id="rId23"/>
      <p:bold r:id="rId24"/>
      <p:italic r:id="rId25"/>
      <p:boldItalic r:id="rId26"/>
    </p:embeddedFont>
    <p:embeddedFont>
      <p:font typeface="Clear Sans Bold" panose="020B0604020202020204" charset="0"/>
      <p:regular r:id="rId27"/>
    </p:embeddedFont>
    <p:embeddedFont>
      <p:font typeface="Clear Sans Regular"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538A"/>
    <a:srgbClr val="2C92D5"/>
    <a:srgbClr val="37C9EF"/>
    <a:srgbClr val="3EDAD8"/>
    <a:srgbClr val="86EAE9"/>
    <a:srgbClr val="DBF9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84478" autoAdjust="0"/>
  </p:normalViewPr>
  <p:slideViewPr>
    <p:cSldViewPr>
      <p:cViewPr>
        <p:scale>
          <a:sx n="50" d="100"/>
          <a:sy n="50" d="100"/>
        </p:scale>
        <p:origin x="389" y="-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jpeg>
</file>

<file path=ppt/media/image18.png>
</file>

<file path=ppt/media/image19.svg>
</file>

<file path=ppt/media/image2.png>
</file>

<file path=ppt/media/image20.jpeg>
</file>

<file path=ppt/media/image21.jpe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png>
</file>

<file path=ppt/media/image31.svg>
</file>

<file path=ppt/media/image32.png>
</file>

<file path=ppt/media/image3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E76C88-797E-42A8-A673-5174B1AC7307}" type="datetimeFigureOut">
              <a:rPr lang="en-US" smtClean="0"/>
              <a:t>12/27/2023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A9A856-4719-43D2-BFD1-D9093162FC5A}" type="slidenum">
              <a:rPr lang="en-US" smtClean="0"/>
              <a:t>‹#›</a:t>
            </a:fld>
            <a:endParaRPr lang="en-US"/>
          </a:p>
        </p:txBody>
      </p:sp>
    </p:spTree>
    <p:extLst>
      <p:ext uri="{BB962C8B-B14F-4D97-AF65-F5344CB8AC3E}">
        <p14:creationId xmlns:p14="http://schemas.microsoft.com/office/powerpoint/2010/main" val="2961786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a:t>
            </a:fld>
            <a:endParaRPr lang="en-US"/>
          </a:p>
        </p:txBody>
      </p:sp>
    </p:spTree>
    <p:extLst>
      <p:ext uri="{BB962C8B-B14F-4D97-AF65-F5344CB8AC3E}">
        <p14:creationId xmlns:p14="http://schemas.microsoft.com/office/powerpoint/2010/main" val="24899594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13</a:t>
            </a:fld>
            <a:endParaRPr lang="en-US"/>
          </a:p>
        </p:txBody>
      </p:sp>
    </p:spTree>
    <p:extLst>
      <p:ext uri="{BB962C8B-B14F-4D97-AF65-F5344CB8AC3E}">
        <p14:creationId xmlns:p14="http://schemas.microsoft.com/office/powerpoint/2010/main" val="2442308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14</a:t>
            </a:fld>
            <a:endParaRPr lang="en-US"/>
          </a:p>
        </p:txBody>
      </p:sp>
    </p:spTree>
    <p:extLst>
      <p:ext uri="{BB962C8B-B14F-4D97-AF65-F5344CB8AC3E}">
        <p14:creationId xmlns:p14="http://schemas.microsoft.com/office/powerpoint/2010/main" val="3658161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a:solidFill>
                  <a:srgbClr val="202124"/>
                </a:solidFill>
                <a:effectLst/>
                <a:latin typeface="Google Sans"/>
              </a:rPr>
              <a:t>​ Phương pháp thực tế đích danh </a:t>
            </a:r>
            <a:r>
              <a:rPr lang="vi-VN" b="0" i="0">
                <a:solidFill>
                  <a:srgbClr val="040C28"/>
                </a:solidFill>
                <a:effectLst/>
                <a:latin typeface="Google Sans"/>
              </a:rPr>
              <a:t>là phương pháp định giá hàng tồn kho, ấn định giá thực tế của từng mặt hàng riêng lẻ trong hàng tồn kho cho đơn vị bán tương ứng</a:t>
            </a:r>
            <a:r>
              <a:rPr lang="vi-VN" b="0" i="0">
                <a:solidFill>
                  <a:srgbClr val="202124"/>
                </a:solidFill>
                <a:effectLst/>
                <a:latin typeface="Google Sans"/>
              </a:rPr>
              <a:t>.</a:t>
            </a:r>
            <a:endParaRPr lang="en-US" b="0" i="0">
              <a:solidFill>
                <a:srgbClr val="202124"/>
              </a:solidFill>
              <a:effectLst/>
              <a:latin typeface="Google Sans"/>
            </a:endParaRPr>
          </a:p>
          <a:p>
            <a:r>
              <a:rPr lang="vi-VN" b="0" i="0">
                <a:solidFill>
                  <a:srgbClr val="202124"/>
                </a:solidFill>
                <a:effectLst/>
                <a:latin typeface="Google Sans"/>
              </a:rPr>
              <a:t>Ư</a:t>
            </a:r>
            <a:r>
              <a:rPr lang="en-US" b="0" i="0">
                <a:solidFill>
                  <a:srgbClr val="202124"/>
                </a:solidFill>
                <a:effectLst/>
                <a:latin typeface="Google Sans"/>
              </a:rPr>
              <a:t>u điểm: </a:t>
            </a:r>
          </a:p>
          <a:p>
            <a:r>
              <a:rPr lang="en-US" b="0" i="0">
                <a:solidFill>
                  <a:srgbClr val="202124"/>
                </a:solidFill>
                <a:effectLst/>
                <a:latin typeface="Google Sans"/>
              </a:rPr>
              <a:t>+ Đảm bảo nguyên tắc phù hợp ở mức độ cao nhất.</a:t>
            </a:r>
          </a:p>
          <a:p>
            <a:r>
              <a:rPr lang="en-US" b="0" i="0">
                <a:solidFill>
                  <a:srgbClr val="202124"/>
                </a:solidFill>
                <a:effectLst/>
                <a:latin typeface="Google Sans"/>
              </a:rPr>
              <a:t>+ Chính xác về giá vốn, số lãi, lỗ, hàng tồn kho, thuế phải nộp.</a:t>
            </a:r>
          </a:p>
          <a:p>
            <a:r>
              <a:rPr lang="en-US" b="0" i="0">
                <a:solidFill>
                  <a:srgbClr val="202124"/>
                </a:solidFill>
                <a:effectLst/>
                <a:latin typeface="Google Sans"/>
              </a:rPr>
              <a:t>+ Tổng hợp nhanh giá vốn</a:t>
            </a:r>
          </a:p>
          <a:p>
            <a:r>
              <a:rPr lang="en-US" b="0" i="0">
                <a:solidFill>
                  <a:srgbClr val="202124"/>
                </a:solidFill>
                <a:effectLst/>
                <a:latin typeface="Google Sans"/>
              </a:rPr>
              <a:t>+ Cung cấp thông tin quản trị có giá trị, giúp đưa ra quyết định kinh doanh chính xác.</a:t>
            </a:r>
          </a:p>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15</a:t>
            </a:fld>
            <a:endParaRPr lang="en-US"/>
          </a:p>
        </p:txBody>
      </p:sp>
    </p:spTree>
    <p:extLst>
      <p:ext uri="{BB962C8B-B14F-4D97-AF65-F5344CB8AC3E}">
        <p14:creationId xmlns:p14="http://schemas.microsoft.com/office/powerpoint/2010/main" val="24275000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a:solidFill>
                  <a:srgbClr val="202124"/>
                </a:solidFill>
                <a:effectLst/>
                <a:latin typeface="Google Sans"/>
              </a:rPr>
              <a:t>​ Phương pháp thực tế đích danh </a:t>
            </a:r>
            <a:r>
              <a:rPr lang="vi-VN" b="0" i="0">
                <a:solidFill>
                  <a:srgbClr val="040C28"/>
                </a:solidFill>
                <a:effectLst/>
                <a:latin typeface="Google Sans"/>
              </a:rPr>
              <a:t>là phương pháp định giá hàng tồn kho, ấn định giá thực tế của từng mặt hàng riêng lẻ trong hàng tồn kho cho đơn vị bán tương ứng</a:t>
            </a:r>
            <a:r>
              <a:rPr lang="vi-VN" b="0" i="0">
                <a:solidFill>
                  <a:srgbClr val="202124"/>
                </a:solidFill>
                <a:effectLst/>
                <a:latin typeface="Google Sans"/>
              </a:rPr>
              <a:t>.</a:t>
            </a:r>
            <a:endParaRPr lang="en-US" b="0" i="0">
              <a:solidFill>
                <a:srgbClr val="202124"/>
              </a:solidFill>
              <a:effectLst/>
              <a:latin typeface="Google Sans"/>
            </a:endParaRPr>
          </a:p>
          <a:p>
            <a:r>
              <a:rPr lang="vi-VN" b="0" i="0">
                <a:solidFill>
                  <a:srgbClr val="202124"/>
                </a:solidFill>
                <a:effectLst/>
                <a:latin typeface="Google Sans"/>
              </a:rPr>
              <a:t>Ư</a:t>
            </a:r>
            <a:r>
              <a:rPr lang="en-US" b="0" i="0">
                <a:solidFill>
                  <a:srgbClr val="202124"/>
                </a:solidFill>
                <a:effectLst/>
                <a:latin typeface="Google Sans"/>
              </a:rPr>
              <a:t>u điểm: </a:t>
            </a:r>
          </a:p>
          <a:p>
            <a:r>
              <a:rPr lang="en-US" b="0" i="0">
                <a:solidFill>
                  <a:srgbClr val="202124"/>
                </a:solidFill>
                <a:effectLst/>
                <a:latin typeface="Google Sans"/>
              </a:rPr>
              <a:t>+ Đảm bảo nguyên tắc phù hợp ở mức độ cao nhất.</a:t>
            </a:r>
          </a:p>
          <a:p>
            <a:r>
              <a:rPr lang="en-US" b="0" i="0">
                <a:solidFill>
                  <a:srgbClr val="202124"/>
                </a:solidFill>
                <a:effectLst/>
                <a:latin typeface="Google Sans"/>
              </a:rPr>
              <a:t>+ Chính xác về giá vốn, số lãi, lỗ, hàng tồn kho, thuế phải nộp.</a:t>
            </a:r>
          </a:p>
          <a:p>
            <a:r>
              <a:rPr lang="en-US" b="0" i="0">
                <a:solidFill>
                  <a:srgbClr val="202124"/>
                </a:solidFill>
                <a:effectLst/>
                <a:latin typeface="Google Sans"/>
              </a:rPr>
              <a:t>+ Tổng hợp nhanh giá vốn</a:t>
            </a:r>
          </a:p>
          <a:p>
            <a:r>
              <a:rPr lang="en-US" b="0" i="0">
                <a:solidFill>
                  <a:srgbClr val="202124"/>
                </a:solidFill>
                <a:effectLst/>
                <a:latin typeface="Google Sans"/>
              </a:rPr>
              <a:t>+ Cung cấp thông tin quản trị có giá trị, giúp đưa ra quyết định kinh doanh chính xác.</a:t>
            </a:r>
          </a:p>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16</a:t>
            </a:fld>
            <a:endParaRPr lang="en-US"/>
          </a:p>
        </p:txBody>
      </p:sp>
    </p:spTree>
    <p:extLst>
      <p:ext uri="{BB962C8B-B14F-4D97-AF65-F5344CB8AC3E}">
        <p14:creationId xmlns:p14="http://schemas.microsoft.com/office/powerpoint/2010/main" val="5925044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a:solidFill>
                  <a:srgbClr val="202124"/>
                </a:solidFill>
                <a:effectLst/>
                <a:latin typeface="Google Sans"/>
              </a:rPr>
              <a:t>​ Phương pháp thực tế đích danh </a:t>
            </a:r>
            <a:r>
              <a:rPr lang="vi-VN" b="0" i="0">
                <a:solidFill>
                  <a:srgbClr val="040C28"/>
                </a:solidFill>
                <a:effectLst/>
                <a:latin typeface="Google Sans"/>
              </a:rPr>
              <a:t>là phương pháp định giá hàng tồn kho, ấn định giá thực tế của từng mặt hàng riêng lẻ trong hàng tồn kho cho đơn vị bán tương ứng</a:t>
            </a:r>
            <a:r>
              <a:rPr lang="vi-VN" b="0" i="0">
                <a:solidFill>
                  <a:srgbClr val="202124"/>
                </a:solidFill>
                <a:effectLst/>
                <a:latin typeface="Google Sans"/>
              </a:rPr>
              <a:t>.</a:t>
            </a:r>
            <a:endParaRPr lang="en-US" b="0" i="0">
              <a:solidFill>
                <a:srgbClr val="202124"/>
              </a:solidFill>
              <a:effectLst/>
              <a:latin typeface="Google Sans"/>
            </a:endParaRPr>
          </a:p>
          <a:p>
            <a:r>
              <a:rPr lang="vi-VN" b="0" i="0">
                <a:solidFill>
                  <a:srgbClr val="202124"/>
                </a:solidFill>
                <a:effectLst/>
                <a:latin typeface="Google Sans"/>
              </a:rPr>
              <a:t>Ư</a:t>
            </a:r>
            <a:r>
              <a:rPr lang="en-US" b="0" i="0">
                <a:solidFill>
                  <a:srgbClr val="202124"/>
                </a:solidFill>
                <a:effectLst/>
                <a:latin typeface="Google Sans"/>
              </a:rPr>
              <a:t>u điểm: </a:t>
            </a:r>
          </a:p>
          <a:p>
            <a:r>
              <a:rPr lang="en-US" b="0" i="0">
                <a:solidFill>
                  <a:srgbClr val="202124"/>
                </a:solidFill>
                <a:effectLst/>
                <a:latin typeface="Google Sans"/>
              </a:rPr>
              <a:t>+ Đảm bảo nguyên tắc phù hợp ở mức độ cao nhất.</a:t>
            </a:r>
          </a:p>
          <a:p>
            <a:r>
              <a:rPr lang="en-US" b="0" i="0">
                <a:solidFill>
                  <a:srgbClr val="202124"/>
                </a:solidFill>
                <a:effectLst/>
                <a:latin typeface="Google Sans"/>
              </a:rPr>
              <a:t>+ Chính xác về giá vốn, số lãi, lỗ, hàng tồn kho, thuế phải nộp.</a:t>
            </a:r>
          </a:p>
          <a:p>
            <a:r>
              <a:rPr lang="en-US" b="0" i="0">
                <a:solidFill>
                  <a:srgbClr val="202124"/>
                </a:solidFill>
                <a:effectLst/>
                <a:latin typeface="Google Sans"/>
              </a:rPr>
              <a:t>+ Tổng hợp nhanh giá vốn</a:t>
            </a:r>
          </a:p>
          <a:p>
            <a:r>
              <a:rPr lang="en-US" b="0" i="0">
                <a:solidFill>
                  <a:srgbClr val="202124"/>
                </a:solidFill>
                <a:effectLst/>
                <a:latin typeface="Google Sans"/>
              </a:rPr>
              <a:t>+ Cung cấp thông tin quản trị có giá trị, giúp đưa ra quyết định kinh doanh chính xác.</a:t>
            </a:r>
          </a:p>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17</a:t>
            </a:fld>
            <a:endParaRPr lang="en-US"/>
          </a:p>
        </p:txBody>
      </p:sp>
    </p:spTree>
    <p:extLst>
      <p:ext uri="{BB962C8B-B14F-4D97-AF65-F5344CB8AC3E}">
        <p14:creationId xmlns:p14="http://schemas.microsoft.com/office/powerpoint/2010/main" val="1286549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2</a:t>
            </a:fld>
            <a:endParaRPr lang="en-US"/>
          </a:p>
        </p:txBody>
      </p:sp>
    </p:spTree>
    <p:extLst>
      <p:ext uri="{BB962C8B-B14F-4D97-AF65-F5344CB8AC3E}">
        <p14:creationId xmlns:p14="http://schemas.microsoft.com/office/powerpoint/2010/main" val="1715978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3</a:t>
            </a:fld>
            <a:endParaRPr lang="en-US"/>
          </a:p>
        </p:txBody>
      </p:sp>
    </p:spTree>
    <p:extLst>
      <p:ext uri="{BB962C8B-B14F-4D97-AF65-F5344CB8AC3E}">
        <p14:creationId xmlns:p14="http://schemas.microsoft.com/office/powerpoint/2010/main" val="1495219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4</a:t>
            </a:fld>
            <a:endParaRPr lang="en-US"/>
          </a:p>
        </p:txBody>
      </p:sp>
    </p:spTree>
    <p:extLst>
      <p:ext uri="{BB962C8B-B14F-4D97-AF65-F5344CB8AC3E}">
        <p14:creationId xmlns:p14="http://schemas.microsoft.com/office/powerpoint/2010/main" val="3462934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5</a:t>
            </a:fld>
            <a:endParaRPr lang="en-US"/>
          </a:p>
        </p:txBody>
      </p:sp>
    </p:spTree>
    <p:extLst>
      <p:ext uri="{BB962C8B-B14F-4D97-AF65-F5344CB8AC3E}">
        <p14:creationId xmlns:p14="http://schemas.microsoft.com/office/powerpoint/2010/main" val="273571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a:t>nhập kho: </a:t>
            </a:r>
          </a:p>
          <a:p>
            <a:pPr marL="628650" lvl="1" indent="-171450">
              <a:lnSpc>
                <a:spcPts val="3000"/>
              </a:lnSpc>
              <a:buFont typeface="Arial" panose="020B0604020202020204" pitchFamily="34" charset="0"/>
              <a:buChar char="•"/>
            </a:pPr>
            <a:r>
              <a:rPr lang="en-US" sz="1200" spc="100">
                <a:solidFill>
                  <a:srgbClr val="191919"/>
                </a:solidFill>
                <a:latin typeface="Arimo"/>
              </a:rPr>
              <a:t>- Nhập kho như thế nào?</a:t>
            </a:r>
          </a:p>
          <a:p>
            <a:pPr marL="628650" lvl="1" indent="-171450">
              <a:lnSpc>
                <a:spcPts val="3000"/>
              </a:lnSpc>
              <a:buFont typeface="Arial" panose="020B0604020202020204" pitchFamily="34" charset="0"/>
              <a:buChar char="•"/>
            </a:pPr>
            <a:r>
              <a:rPr lang="en-US" sz="1200" spc="100">
                <a:solidFill>
                  <a:srgbClr val="191919"/>
                </a:solidFill>
                <a:latin typeface="Arimo"/>
              </a:rPr>
              <a:t>- Nhập theo đơn vị tính nào?</a:t>
            </a:r>
          </a:p>
          <a:p>
            <a:pPr marL="628650" lvl="1" indent="-171450">
              <a:lnSpc>
                <a:spcPts val="3000"/>
              </a:lnSpc>
              <a:buFont typeface="Arial" panose="020B0604020202020204" pitchFamily="34" charset="0"/>
              <a:buChar char="•"/>
            </a:pPr>
            <a:r>
              <a:rPr lang="en-US" sz="1200" spc="100">
                <a:solidFill>
                  <a:srgbClr val="191919"/>
                </a:solidFill>
                <a:latin typeface="Arimo"/>
              </a:rPr>
              <a:t>- Giá nhập và giá vốn có khác nhau?</a:t>
            </a:r>
          </a:p>
          <a:p>
            <a:pPr marL="171450" indent="-171450">
              <a:buFontTx/>
              <a:buChar char="-"/>
            </a:pPr>
            <a:r>
              <a:rPr lang="en-US"/>
              <a:t>Xuất kho:</a:t>
            </a:r>
          </a:p>
          <a:p>
            <a:pPr marL="628650" lvl="1" indent="-171450">
              <a:lnSpc>
                <a:spcPts val="3000"/>
              </a:lnSpc>
              <a:buFont typeface="Arial" panose="020B0604020202020204" pitchFamily="34" charset="0"/>
              <a:buChar char="•"/>
            </a:pPr>
            <a:r>
              <a:rPr lang="en-US" sz="1200" spc="100">
                <a:solidFill>
                  <a:srgbClr val="191919"/>
                </a:solidFill>
                <a:latin typeface="Arimo"/>
              </a:rPr>
              <a:t>- Xuất như thế nào?</a:t>
            </a:r>
          </a:p>
          <a:p>
            <a:pPr marL="628650" lvl="1" indent="-171450">
              <a:lnSpc>
                <a:spcPts val="3000"/>
              </a:lnSpc>
              <a:buFont typeface="Arial" panose="020B0604020202020204" pitchFamily="34" charset="0"/>
              <a:buChar char="•"/>
            </a:pPr>
            <a:r>
              <a:rPr lang="en-US" sz="1200" spc="100">
                <a:solidFill>
                  <a:srgbClr val="191919"/>
                </a:solidFill>
                <a:latin typeface="Arimo"/>
              </a:rPr>
              <a:t>- Nhập trước xuất trước hay theo HSD?</a:t>
            </a:r>
          </a:p>
          <a:p>
            <a:pPr marL="628650" lvl="1" indent="-171450">
              <a:lnSpc>
                <a:spcPts val="3000"/>
              </a:lnSpc>
              <a:buFont typeface="Arial" panose="020B0604020202020204" pitchFamily="34" charset="0"/>
              <a:buChar char="•"/>
            </a:pPr>
            <a:r>
              <a:rPr lang="en-US" sz="1200" spc="100">
                <a:solidFill>
                  <a:srgbClr val="191919"/>
                </a:solidFill>
                <a:latin typeface="Arimo"/>
              </a:rPr>
              <a:t>- Xuất theo đơn vị tính nào?</a:t>
            </a:r>
          </a:p>
          <a:p>
            <a:pPr marL="628650" lvl="1" indent="-171450">
              <a:lnSpc>
                <a:spcPts val="3000"/>
              </a:lnSpc>
              <a:buFont typeface="Arial" panose="020B0604020202020204" pitchFamily="34" charset="0"/>
              <a:buChar char="•"/>
            </a:pPr>
            <a:r>
              <a:rPr lang="en-US" sz="1200" spc="100">
                <a:solidFill>
                  <a:srgbClr val="191919"/>
                </a:solidFill>
                <a:latin typeface="Arimo"/>
              </a:rPr>
              <a:t>- Cách tính giá xuất?</a:t>
            </a:r>
          </a:p>
          <a:p>
            <a:pPr marL="171450" indent="-171450">
              <a:buFontTx/>
              <a:buChar char="-"/>
            </a:pPr>
            <a:r>
              <a:rPr lang="en-US"/>
              <a:t>Tồn kho: </a:t>
            </a:r>
          </a:p>
          <a:p>
            <a:pPr marL="628650" lvl="1" indent="-171450">
              <a:lnSpc>
                <a:spcPts val="3000"/>
              </a:lnSpc>
              <a:buFont typeface="Arial" panose="020B0604020202020204" pitchFamily="34" charset="0"/>
              <a:buChar char="•"/>
            </a:pPr>
            <a:r>
              <a:rPr lang="en-US" sz="1200" spc="100">
                <a:solidFill>
                  <a:srgbClr val="191919"/>
                </a:solidFill>
                <a:latin typeface="Arimo"/>
              </a:rPr>
              <a:t>- Làm sao để quản lý tồn kho?</a:t>
            </a:r>
          </a:p>
          <a:p>
            <a:pPr marL="628650" lvl="1" indent="-171450">
              <a:lnSpc>
                <a:spcPts val="3000"/>
              </a:lnSpc>
              <a:buFont typeface="Arial" panose="020B0604020202020204" pitchFamily="34" charset="0"/>
              <a:buChar char="•"/>
            </a:pPr>
            <a:r>
              <a:rPr lang="en-US" sz="1200" spc="100">
                <a:solidFill>
                  <a:srgbClr val="191919"/>
                </a:solidFill>
                <a:latin typeface="Arimo"/>
              </a:rPr>
              <a:t>- Có quản lý, kiểm kê được số lượng tồn của hang hoá trong kho hay không?</a:t>
            </a:r>
          </a:p>
          <a:p>
            <a:pPr marL="171450" indent="-171450">
              <a:buFont typeface="Arial" panose="020B0604020202020204" pitchFamily="34" charset="0"/>
              <a:buChar char="•"/>
            </a:pPr>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6</a:t>
            </a:fld>
            <a:endParaRPr lang="en-US"/>
          </a:p>
        </p:txBody>
      </p:sp>
    </p:spTree>
    <p:extLst>
      <p:ext uri="{BB962C8B-B14F-4D97-AF65-F5344CB8AC3E}">
        <p14:creationId xmlns:p14="http://schemas.microsoft.com/office/powerpoint/2010/main" val="18955243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7</a:t>
            </a:fld>
            <a:endParaRPr lang="en-US"/>
          </a:p>
        </p:txBody>
      </p:sp>
    </p:spTree>
    <p:extLst>
      <p:ext uri="{BB962C8B-B14F-4D97-AF65-F5344CB8AC3E}">
        <p14:creationId xmlns:p14="http://schemas.microsoft.com/office/powerpoint/2010/main" val="30233506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10</a:t>
            </a:fld>
            <a:endParaRPr lang="en-US"/>
          </a:p>
        </p:txBody>
      </p:sp>
    </p:spTree>
    <p:extLst>
      <p:ext uri="{BB962C8B-B14F-4D97-AF65-F5344CB8AC3E}">
        <p14:creationId xmlns:p14="http://schemas.microsoft.com/office/powerpoint/2010/main" val="27727899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a:t>kết luận: </a:t>
            </a:r>
          </a:p>
          <a:p>
            <a:pPr marL="171450" indent="-171450">
              <a:buFont typeface="Arial" panose="020B0604020202020204" pitchFamily="34" charset="0"/>
              <a:buChar char="•"/>
            </a:pPr>
            <a:r>
              <a:rPr lang="vi-VN"/>
              <a:t>Hiểu rõ hơn về cách hoạt động và cách sử dụng nền tảng lập trình web ASP.NET CORE MVC 6, SQL Server và các thư viện hỗ trợ của nó.</a:t>
            </a:r>
          </a:p>
          <a:p>
            <a:pPr marL="171450" indent="-171450">
              <a:buFont typeface="Arial" panose="020B0604020202020204" pitchFamily="34" charset="0"/>
              <a:buChar char="•"/>
            </a:pPr>
            <a:r>
              <a:rPr lang="vi-VN"/>
              <a:t>Xây dựng giao diện người dùng bắt mắt, dễ sử dụng và thân thiện.</a:t>
            </a:r>
          </a:p>
          <a:p>
            <a:pPr marL="171450" indent="-171450">
              <a:buFont typeface="Arial" panose="020B0604020202020204" pitchFamily="34" charset="0"/>
              <a:buChar char="•"/>
            </a:pPr>
            <a:r>
              <a:rPr lang="vi-VN"/>
              <a:t>Triển khai cơ chế đa luồng và caching để tối ưu hiệu suất và hiệu năng hệ thống.</a:t>
            </a:r>
          </a:p>
          <a:p>
            <a:pPr marL="171450" indent="-171450">
              <a:buFont typeface="Arial" panose="020B0604020202020204" pitchFamily="34" charset="0"/>
              <a:buChar char="•"/>
            </a:pPr>
            <a:r>
              <a:rPr lang="vi-VN"/>
              <a:t>Xây dựng chức năng quản lý bán hàng, bao gồm sản phẩm, giá cả và khách hàng.</a:t>
            </a:r>
          </a:p>
          <a:p>
            <a:pPr marL="171450" indent="-171450">
              <a:buFont typeface="Arial" panose="020B0604020202020204" pitchFamily="34" charset="0"/>
              <a:buChar char="•"/>
            </a:pPr>
            <a:r>
              <a:rPr lang="vi-VN"/>
              <a:t>Đảm bảo tính bảo mật và quyền riêng tư cho dữ liệu trong hệ thống.</a:t>
            </a:r>
          </a:p>
          <a:p>
            <a:pPr marL="171450" indent="-171450">
              <a:buFont typeface="Arial" panose="020B0604020202020204" pitchFamily="34" charset="0"/>
              <a:buChar char="•"/>
            </a:pPr>
            <a:r>
              <a:rPr lang="vi-VN"/>
              <a:t>Ngoài ra qua quá trình thực hiện đồ án em còn học hỏi được nhiều kiến thức nghiệp vụ thực tế từ giảng viên hướng dẫn là thầy Cao Hữu Thanh Vũ.</a:t>
            </a:r>
            <a:endParaRPr lang="en-US"/>
          </a:p>
          <a:p>
            <a:pPr marL="171450" indent="-171450">
              <a:buFont typeface="Arial" panose="020B0604020202020204" pitchFamily="34" charset="0"/>
              <a:buChar char="•"/>
            </a:pPr>
            <a:endParaRPr lang="en-US"/>
          </a:p>
          <a:p>
            <a:pPr marL="171450" indent="-171450">
              <a:buFont typeface="Arial" panose="020B0604020202020204" pitchFamily="34" charset="0"/>
              <a:buChar char="•"/>
            </a:pPr>
            <a:endParaRPr lang="en-US"/>
          </a:p>
          <a:p>
            <a:pPr marL="171450" indent="-171450">
              <a:buFontTx/>
              <a:buChar char="-"/>
            </a:pPr>
            <a:r>
              <a:rPr lang="en-US"/>
              <a:t>Hướng phát triển</a:t>
            </a:r>
          </a:p>
          <a:p>
            <a:pPr marL="171450" indent="-171450">
              <a:buFont typeface="Arial" panose="020B0604020202020204" pitchFamily="34" charset="0"/>
              <a:buChar char="•"/>
            </a:pPr>
            <a:r>
              <a:rPr lang="vi-VN"/>
              <a:t>Mã hoá thông tin cá nhân, bảo mật hệ thống chẵc chẽ hơn.</a:t>
            </a:r>
          </a:p>
          <a:p>
            <a:pPr marL="171450" indent="-171450">
              <a:buFont typeface="Arial" panose="020B0604020202020204" pitchFamily="34" charset="0"/>
              <a:buChar char="•"/>
            </a:pPr>
            <a:r>
              <a:rPr lang="vi-VN"/>
              <a:t>Xuất nội bộ.</a:t>
            </a:r>
          </a:p>
          <a:p>
            <a:pPr marL="171450" indent="-171450">
              <a:buFont typeface="Arial" panose="020B0604020202020204" pitchFamily="34" charset="0"/>
              <a:buChar char="•"/>
            </a:pPr>
            <a:r>
              <a:rPr lang="vi-VN"/>
              <a:t>Thu nợ và trả nợ. </a:t>
            </a:r>
          </a:p>
          <a:p>
            <a:pPr marL="171450" indent="-171450">
              <a:buFont typeface="Arial" panose="020B0604020202020204" pitchFamily="34" charset="0"/>
              <a:buChar char="•"/>
            </a:pPr>
            <a:r>
              <a:rPr lang="vi-VN"/>
              <a:t>Theo dõi quá trình vận chuyển của các đơn vị vận chuyển.</a:t>
            </a:r>
            <a:r>
              <a:rPr lang="en-US"/>
              <a:t>	</a:t>
            </a:r>
            <a:endParaRPr lang="vi-VN"/>
          </a:p>
          <a:p>
            <a:pPr marL="171450" indent="-171450">
              <a:buFont typeface="Arial" panose="020B0604020202020204" pitchFamily="34" charset="0"/>
              <a:buChar char="•"/>
            </a:pPr>
            <a:r>
              <a:rPr lang="vi-VN"/>
              <a:t>Theo dõi quá trình làm việc của nhân viên.</a:t>
            </a:r>
          </a:p>
          <a:p>
            <a:pPr marL="171450" indent="-171450">
              <a:buFont typeface="Arial" panose="020B0604020202020204" pitchFamily="34" charset="0"/>
              <a:buChar char="•"/>
            </a:pPr>
            <a:r>
              <a:rPr lang="vi-VN"/>
              <a:t>Phát triển và chạy song song trên mobile.</a:t>
            </a:r>
            <a:endParaRPr lang="en-US"/>
          </a:p>
        </p:txBody>
      </p:sp>
      <p:sp>
        <p:nvSpPr>
          <p:cNvPr id="4" name="Slide Number Placeholder 3"/>
          <p:cNvSpPr>
            <a:spLocks noGrp="1"/>
          </p:cNvSpPr>
          <p:nvPr>
            <p:ph type="sldNum" sz="quarter" idx="5"/>
          </p:nvPr>
        </p:nvSpPr>
        <p:spPr/>
        <p:txBody>
          <a:bodyPr/>
          <a:lstStyle/>
          <a:p>
            <a:fld id="{19A9A856-4719-43D2-BFD1-D9093162FC5A}" type="slidenum">
              <a:rPr lang="en-US" smtClean="0"/>
              <a:t>12</a:t>
            </a:fld>
            <a:endParaRPr lang="en-US"/>
          </a:p>
        </p:txBody>
      </p:sp>
    </p:spTree>
    <p:extLst>
      <p:ext uri="{BB962C8B-B14F-4D97-AF65-F5344CB8AC3E}">
        <p14:creationId xmlns:p14="http://schemas.microsoft.com/office/powerpoint/2010/main" val="3477547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svg"/></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23.svg"/><Relationship Id="rId18" Type="http://schemas.openxmlformats.org/officeDocument/2006/relationships/image" Target="../media/image28.png"/><Relationship Id="rId3" Type="http://schemas.openxmlformats.org/officeDocument/2006/relationships/image" Target="../media/image3.svg"/><Relationship Id="rId21" Type="http://schemas.openxmlformats.org/officeDocument/2006/relationships/image" Target="../media/image31.svg"/><Relationship Id="rId7" Type="http://schemas.openxmlformats.org/officeDocument/2006/relationships/image" Target="../media/image13.svg"/><Relationship Id="rId12" Type="http://schemas.openxmlformats.org/officeDocument/2006/relationships/image" Target="../media/image22.png"/><Relationship Id="rId17" Type="http://schemas.openxmlformats.org/officeDocument/2006/relationships/image" Target="../media/image27.svg"/><Relationship Id="rId2" Type="http://schemas.openxmlformats.org/officeDocument/2006/relationships/image" Target="../media/image2.png"/><Relationship Id="rId16" Type="http://schemas.openxmlformats.org/officeDocument/2006/relationships/image" Target="../media/image26.png"/><Relationship Id="rId20"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9.svg"/><Relationship Id="rId5" Type="http://schemas.openxmlformats.org/officeDocument/2006/relationships/image" Target="../media/image7.svg"/><Relationship Id="rId15" Type="http://schemas.openxmlformats.org/officeDocument/2006/relationships/image" Target="../media/image25.svg"/><Relationship Id="rId23" Type="http://schemas.openxmlformats.org/officeDocument/2006/relationships/image" Target="../media/image33.svg"/><Relationship Id="rId10" Type="http://schemas.openxmlformats.org/officeDocument/2006/relationships/image" Target="../media/image8.png"/><Relationship Id="rId19" Type="http://schemas.openxmlformats.org/officeDocument/2006/relationships/image" Target="../media/image29.svg"/><Relationship Id="rId4" Type="http://schemas.openxmlformats.org/officeDocument/2006/relationships/image" Target="../media/image6.png"/><Relationship Id="rId9" Type="http://schemas.openxmlformats.org/officeDocument/2006/relationships/image" Target="../media/image5.svg"/><Relationship Id="rId14" Type="http://schemas.openxmlformats.org/officeDocument/2006/relationships/image" Target="../media/image24.png"/><Relationship Id="rId22" Type="http://schemas.openxmlformats.org/officeDocument/2006/relationships/image" Target="../media/image3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svg"/><Relationship Id="rId7"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7.svg"/><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13.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AutoShape 5">
            <a:extLst>
              <a:ext uri="{FF2B5EF4-FFF2-40B4-BE49-F238E27FC236}">
                <a16:creationId xmlns:a16="http://schemas.microsoft.com/office/drawing/2014/main" id="{C6A3FD05-920E-42C7-8769-F6B7163D7774}"/>
              </a:ext>
            </a:extLst>
          </p:cNvPr>
          <p:cNvSpPr/>
          <p:nvPr/>
        </p:nvSpPr>
        <p:spPr>
          <a:xfrm>
            <a:off x="0" y="0"/>
            <a:ext cx="18288000" cy="10287000"/>
          </a:xfrm>
          <a:prstGeom prst="rect">
            <a:avLst/>
          </a:prstGeom>
          <a:solidFill>
            <a:srgbClr val="86EAE9">
              <a:alpha val="29804"/>
            </a:srgbClr>
          </a:solidFill>
        </p:spPr>
      </p:sp>
      <p:grpSp>
        <p:nvGrpSpPr>
          <p:cNvPr id="12" name="Group 14">
            <a:extLst>
              <a:ext uri="{FF2B5EF4-FFF2-40B4-BE49-F238E27FC236}">
                <a16:creationId xmlns:a16="http://schemas.microsoft.com/office/drawing/2014/main" id="{1D14FD8D-BCF3-447E-9DD6-55495FA5ECB4}"/>
              </a:ext>
            </a:extLst>
          </p:cNvPr>
          <p:cNvGrpSpPr/>
          <p:nvPr/>
        </p:nvGrpSpPr>
        <p:grpSpPr>
          <a:xfrm rot="-8100000">
            <a:off x="-582027" y="241356"/>
            <a:ext cx="1164053" cy="1162190"/>
            <a:chOff x="0" y="0"/>
            <a:chExt cx="6350000" cy="6339840"/>
          </a:xfrm>
        </p:grpSpPr>
        <p:sp>
          <p:nvSpPr>
            <p:cNvPr id="13" name="Freeform 15">
              <a:extLst>
                <a:ext uri="{FF2B5EF4-FFF2-40B4-BE49-F238E27FC236}">
                  <a16:creationId xmlns:a16="http://schemas.microsoft.com/office/drawing/2014/main" id="{6158C114-A75B-4E26-9E9B-C50812F4880B}"/>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grpSp>
        <p:nvGrpSpPr>
          <p:cNvPr id="14" name="Group 14">
            <a:extLst>
              <a:ext uri="{FF2B5EF4-FFF2-40B4-BE49-F238E27FC236}">
                <a16:creationId xmlns:a16="http://schemas.microsoft.com/office/drawing/2014/main" id="{F58A4B07-25AD-4477-9ED8-51110AF254DC}"/>
              </a:ext>
            </a:extLst>
          </p:cNvPr>
          <p:cNvGrpSpPr/>
          <p:nvPr/>
        </p:nvGrpSpPr>
        <p:grpSpPr>
          <a:xfrm rot="2714635">
            <a:off x="17705985" y="241351"/>
            <a:ext cx="1164053" cy="1162190"/>
            <a:chOff x="0" y="0"/>
            <a:chExt cx="6350000" cy="6339840"/>
          </a:xfrm>
        </p:grpSpPr>
        <p:sp>
          <p:nvSpPr>
            <p:cNvPr id="15" name="Freeform 15">
              <a:extLst>
                <a:ext uri="{FF2B5EF4-FFF2-40B4-BE49-F238E27FC236}">
                  <a16:creationId xmlns:a16="http://schemas.microsoft.com/office/drawing/2014/main" id="{130E6398-12B5-4A1A-AC5B-6A8FC5324F37}"/>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sp>
        <p:nvSpPr>
          <p:cNvPr id="16" name="TextBox 5">
            <a:extLst>
              <a:ext uri="{FF2B5EF4-FFF2-40B4-BE49-F238E27FC236}">
                <a16:creationId xmlns:a16="http://schemas.microsoft.com/office/drawing/2014/main" id="{8DD2914F-99B5-4441-8435-C85A238E1021}"/>
              </a:ext>
            </a:extLst>
          </p:cNvPr>
          <p:cNvSpPr txBox="1"/>
          <p:nvPr/>
        </p:nvSpPr>
        <p:spPr>
          <a:xfrm>
            <a:off x="837738" y="680462"/>
            <a:ext cx="16643119" cy="545662"/>
          </a:xfrm>
          <a:prstGeom prst="rect">
            <a:avLst/>
          </a:prstGeom>
        </p:spPr>
        <p:txBody>
          <a:bodyPr wrap="square" lIns="0" tIns="0" rIns="0" bIns="0" rtlCol="0" anchor="t">
            <a:spAutoFit/>
          </a:bodyPr>
          <a:lstStyle/>
          <a:p>
            <a:pPr algn="ctr">
              <a:lnSpc>
                <a:spcPts val="4620"/>
              </a:lnSpc>
            </a:pPr>
            <a:r>
              <a:rPr lang="en-US" sz="2800" b="1" spc="300">
                <a:solidFill>
                  <a:schemeClr val="tx1">
                    <a:lumMod val="95000"/>
                    <a:lumOff val="5000"/>
                  </a:schemeClr>
                </a:solidFill>
                <a:latin typeface="Clear Sans Bold" panose="020B0604020202020204" charset="0"/>
                <a:cs typeface="Clear Sans Bold" panose="020B0604020202020204" charset="0"/>
              </a:rPr>
              <a:t>TRƯỜNG ĐẠI HỌC TÀI NGUYÊN VÀ MÔI TRƯỜNG TP.HCM</a:t>
            </a:r>
          </a:p>
        </p:txBody>
      </p:sp>
      <p:sp>
        <p:nvSpPr>
          <p:cNvPr id="17" name="TextBox 5">
            <a:extLst>
              <a:ext uri="{FF2B5EF4-FFF2-40B4-BE49-F238E27FC236}">
                <a16:creationId xmlns:a16="http://schemas.microsoft.com/office/drawing/2014/main" id="{CB00EC35-426F-4F30-BBB8-281453A0C642}"/>
              </a:ext>
            </a:extLst>
          </p:cNvPr>
          <p:cNvSpPr txBox="1"/>
          <p:nvPr/>
        </p:nvSpPr>
        <p:spPr>
          <a:xfrm>
            <a:off x="853026" y="1185015"/>
            <a:ext cx="16643118" cy="530017"/>
          </a:xfrm>
          <a:prstGeom prst="rect">
            <a:avLst/>
          </a:prstGeom>
        </p:spPr>
        <p:txBody>
          <a:bodyPr wrap="square" lIns="0" tIns="0" rIns="0" bIns="0" rtlCol="0" anchor="t">
            <a:spAutoFit/>
          </a:bodyPr>
          <a:lstStyle/>
          <a:p>
            <a:pPr algn="ctr">
              <a:lnSpc>
                <a:spcPts val="4620"/>
              </a:lnSpc>
            </a:pPr>
            <a:r>
              <a:rPr lang="en-US" sz="2400" b="1">
                <a:solidFill>
                  <a:schemeClr val="tx1">
                    <a:lumMod val="95000"/>
                    <a:lumOff val="5000"/>
                  </a:schemeClr>
                </a:solidFill>
                <a:latin typeface="Clear Sans Bold" panose="020B0604020202020204" charset="0"/>
                <a:cs typeface="Clear Sans Bold" panose="020B0604020202020204" charset="0"/>
              </a:rPr>
              <a:t>KHOA HỆ THỐNG THÔNG TIN VÀ VIỄN THÁM</a:t>
            </a:r>
          </a:p>
        </p:txBody>
      </p:sp>
      <p:grpSp>
        <p:nvGrpSpPr>
          <p:cNvPr id="20" name="Group 19">
            <a:extLst>
              <a:ext uri="{FF2B5EF4-FFF2-40B4-BE49-F238E27FC236}">
                <a16:creationId xmlns:a16="http://schemas.microsoft.com/office/drawing/2014/main" id="{E9EB6BE0-9803-430F-9CE0-26A56938B4D9}"/>
              </a:ext>
            </a:extLst>
          </p:cNvPr>
          <p:cNvGrpSpPr/>
          <p:nvPr/>
        </p:nvGrpSpPr>
        <p:grpSpPr>
          <a:xfrm rot="8100000">
            <a:off x="240425" y="9705904"/>
            <a:ext cx="1164053" cy="1162190"/>
            <a:chOff x="0" y="0"/>
            <a:chExt cx="6350000" cy="6339840"/>
          </a:xfrm>
        </p:grpSpPr>
        <p:sp>
          <p:nvSpPr>
            <p:cNvPr id="21" name="Freeform 20">
              <a:extLst>
                <a:ext uri="{FF2B5EF4-FFF2-40B4-BE49-F238E27FC236}">
                  <a16:creationId xmlns:a16="http://schemas.microsoft.com/office/drawing/2014/main" id="{8A9EEE0E-E89D-4C47-BD95-610C3C9981DD}"/>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grpSp>
        <p:nvGrpSpPr>
          <p:cNvPr id="22" name="Group 21">
            <a:extLst>
              <a:ext uri="{FF2B5EF4-FFF2-40B4-BE49-F238E27FC236}">
                <a16:creationId xmlns:a16="http://schemas.microsoft.com/office/drawing/2014/main" id="{7C001040-A251-4BA3-8F4D-9418B7B35AED}"/>
              </a:ext>
            </a:extLst>
          </p:cNvPr>
          <p:cNvGrpSpPr/>
          <p:nvPr/>
        </p:nvGrpSpPr>
        <p:grpSpPr>
          <a:xfrm rot="2700000" flipV="1">
            <a:off x="16883541" y="9713370"/>
            <a:ext cx="1164053" cy="1162190"/>
            <a:chOff x="0" y="0"/>
            <a:chExt cx="6350000" cy="6339840"/>
          </a:xfrm>
        </p:grpSpPr>
        <p:sp>
          <p:nvSpPr>
            <p:cNvPr id="23" name="Freeform 20">
              <a:extLst>
                <a:ext uri="{FF2B5EF4-FFF2-40B4-BE49-F238E27FC236}">
                  <a16:creationId xmlns:a16="http://schemas.microsoft.com/office/drawing/2014/main" id="{1208AF65-18A8-48FC-B87C-5EAC63B6FB6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grpSp>
        <p:nvGrpSpPr>
          <p:cNvPr id="28" name="Group 27">
            <a:extLst>
              <a:ext uri="{FF2B5EF4-FFF2-40B4-BE49-F238E27FC236}">
                <a16:creationId xmlns:a16="http://schemas.microsoft.com/office/drawing/2014/main" id="{8F162C11-362E-4D62-B24A-BF2593E75DD4}"/>
              </a:ext>
            </a:extLst>
          </p:cNvPr>
          <p:cNvGrpSpPr/>
          <p:nvPr/>
        </p:nvGrpSpPr>
        <p:grpSpPr>
          <a:xfrm>
            <a:off x="822430" y="5129548"/>
            <a:ext cx="16643139" cy="2438399"/>
            <a:chOff x="822429" y="2705101"/>
            <a:chExt cx="16643139" cy="2438399"/>
          </a:xfrm>
        </p:grpSpPr>
        <p:sp>
          <p:nvSpPr>
            <p:cNvPr id="24" name="Rectangle 23">
              <a:extLst>
                <a:ext uri="{FF2B5EF4-FFF2-40B4-BE49-F238E27FC236}">
                  <a16:creationId xmlns:a16="http://schemas.microsoft.com/office/drawing/2014/main" id="{4105D052-46A4-4E4F-8983-D02A776BD66B}"/>
                </a:ext>
              </a:extLst>
            </p:cNvPr>
            <p:cNvSpPr/>
            <p:nvPr/>
          </p:nvSpPr>
          <p:spPr>
            <a:xfrm>
              <a:off x="822450" y="2705101"/>
              <a:ext cx="16643118" cy="2438399"/>
            </a:xfrm>
            <a:custGeom>
              <a:avLst/>
              <a:gdLst>
                <a:gd name="connsiteX0" fmla="*/ 0 w 16643118"/>
                <a:gd name="connsiteY0" fmla="*/ 0 h 2438399"/>
                <a:gd name="connsiteX1" fmla="*/ 1026326 w 16643118"/>
                <a:gd name="connsiteY1" fmla="*/ 0 h 2438399"/>
                <a:gd name="connsiteX2" fmla="*/ 1553358 w 16643118"/>
                <a:gd name="connsiteY2" fmla="*/ 0 h 2438399"/>
                <a:gd name="connsiteX3" fmla="*/ 2246821 w 16643118"/>
                <a:gd name="connsiteY3" fmla="*/ 0 h 2438399"/>
                <a:gd name="connsiteX4" fmla="*/ 3273147 w 16643118"/>
                <a:gd name="connsiteY4" fmla="*/ 0 h 2438399"/>
                <a:gd name="connsiteX5" fmla="*/ 3800179 w 16643118"/>
                <a:gd name="connsiteY5" fmla="*/ 0 h 2438399"/>
                <a:gd name="connsiteX6" fmla="*/ 4493642 w 16643118"/>
                <a:gd name="connsiteY6" fmla="*/ 0 h 2438399"/>
                <a:gd name="connsiteX7" fmla="*/ 5519967 w 16643118"/>
                <a:gd name="connsiteY7" fmla="*/ 0 h 2438399"/>
                <a:gd name="connsiteX8" fmla="*/ 6213431 w 16643118"/>
                <a:gd name="connsiteY8" fmla="*/ 0 h 2438399"/>
                <a:gd name="connsiteX9" fmla="*/ 6740463 w 16643118"/>
                <a:gd name="connsiteY9" fmla="*/ 0 h 2438399"/>
                <a:gd name="connsiteX10" fmla="*/ 7267495 w 16643118"/>
                <a:gd name="connsiteY10" fmla="*/ 0 h 2438399"/>
                <a:gd name="connsiteX11" fmla="*/ 7628096 w 16643118"/>
                <a:gd name="connsiteY11" fmla="*/ 0 h 2438399"/>
                <a:gd name="connsiteX12" fmla="*/ 7988697 w 16643118"/>
                <a:gd name="connsiteY12" fmla="*/ 0 h 2438399"/>
                <a:gd name="connsiteX13" fmla="*/ 8349298 w 16643118"/>
                <a:gd name="connsiteY13" fmla="*/ 0 h 2438399"/>
                <a:gd name="connsiteX14" fmla="*/ 9209192 w 16643118"/>
                <a:gd name="connsiteY14" fmla="*/ 0 h 2438399"/>
                <a:gd name="connsiteX15" fmla="*/ 10235518 w 16643118"/>
                <a:gd name="connsiteY15" fmla="*/ 0 h 2438399"/>
                <a:gd name="connsiteX16" fmla="*/ 10429687 w 16643118"/>
                <a:gd name="connsiteY16" fmla="*/ 0 h 2438399"/>
                <a:gd name="connsiteX17" fmla="*/ 10623857 w 16643118"/>
                <a:gd name="connsiteY17" fmla="*/ 0 h 2438399"/>
                <a:gd name="connsiteX18" fmla="*/ 11317320 w 16643118"/>
                <a:gd name="connsiteY18" fmla="*/ 0 h 2438399"/>
                <a:gd name="connsiteX19" fmla="*/ 11511490 w 16643118"/>
                <a:gd name="connsiteY19" fmla="*/ 0 h 2438399"/>
                <a:gd name="connsiteX20" fmla="*/ 11872091 w 16643118"/>
                <a:gd name="connsiteY20" fmla="*/ 0 h 2438399"/>
                <a:gd name="connsiteX21" fmla="*/ 12565554 w 16643118"/>
                <a:gd name="connsiteY21" fmla="*/ 0 h 2438399"/>
                <a:gd name="connsiteX22" fmla="*/ 13092586 w 16643118"/>
                <a:gd name="connsiteY22" fmla="*/ 0 h 2438399"/>
                <a:gd name="connsiteX23" fmla="*/ 13619618 w 16643118"/>
                <a:gd name="connsiteY23" fmla="*/ 0 h 2438399"/>
                <a:gd name="connsiteX24" fmla="*/ 14313081 w 16643118"/>
                <a:gd name="connsiteY24" fmla="*/ 0 h 2438399"/>
                <a:gd name="connsiteX25" fmla="*/ 15172976 w 16643118"/>
                <a:gd name="connsiteY25" fmla="*/ 0 h 2438399"/>
                <a:gd name="connsiteX26" fmla="*/ 15866439 w 16643118"/>
                <a:gd name="connsiteY26" fmla="*/ 0 h 2438399"/>
                <a:gd name="connsiteX27" fmla="*/ 16643118 w 16643118"/>
                <a:gd name="connsiteY27" fmla="*/ 0 h 2438399"/>
                <a:gd name="connsiteX28" fmla="*/ 16643118 w 16643118"/>
                <a:gd name="connsiteY28" fmla="*/ 585216 h 2438399"/>
                <a:gd name="connsiteX29" fmla="*/ 16643118 w 16643118"/>
                <a:gd name="connsiteY29" fmla="*/ 1146048 h 2438399"/>
                <a:gd name="connsiteX30" fmla="*/ 16643118 w 16643118"/>
                <a:gd name="connsiteY30" fmla="*/ 1804415 h 2438399"/>
                <a:gd name="connsiteX31" fmla="*/ 16643118 w 16643118"/>
                <a:gd name="connsiteY31" fmla="*/ 2438399 h 2438399"/>
                <a:gd name="connsiteX32" fmla="*/ 15616792 w 16643118"/>
                <a:gd name="connsiteY32" fmla="*/ 2438399 h 2438399"/>
                <a:gd name="connsiteX33" fmla="*/ 15089760 w 16643118"/>
                <a:gd name="connsiteY33" fmla="*/ 2438399 h 2438399"/>
                <a:gd name="connsiteX34" fmla="*/ 14895591 w 16643118"/>
                <a:gd name="connsiteY34" fmla="*/ 2438399 h 2438399"/>
                <a:gd name="connsiteX35" fmla="*/ 14368559 w 16643118"/>
                <a:gd name="connsiteY35" fmla="*/ 2438399 h 2438399"/>
                <a:gd name="connsiteX36" fmla="*/ 13841526 w 16643118"/>
                <a:gd name="connsiteY36" fmla="*/ 2438399 h 2438399"/>
                <a:gd name="connsiteX37" fmla="*/ 13314494 w 16643118"/>
                <a:gd name="connsiteY37" fmla="*/ 2438399 h 2438399"/>
                <a:gd name="connsiteX38" fmla="*/ 12288169 w 16643118"/>
                <a:gd name="connsiteY38" fmla="*/ 2438399 h 2438399"/>
                <a:gd name="connsiteX39" fmla="*/ 11428274 w 16643118"/>
                <a:gd name="connsiteY39" fmla="*/ 2438399 h 2438399"/>
                <a:gd name="connsiteX40" fmla="*/ 10401949 w 16643118"/>
                <a:gd name="connsiteY40" fmla="*/ 2438399 h 2438399"/>
                <a:gd name="connsiteX41" fmla="*/ 9708485 w 16643118"/>
                <a:gd name="connsiteY41" fmla="*/ 2438399 h 2438399"/>
                <a:gd name="connsiteX42" fmla="*/ 8848591 w 16643118"/>
                <a:gd name="connsiteY42" fmla="*/ 2438399 h 2438399"/>
                <a:gd name="connsiteX43" fmla="*/ 8487990 w 16643118"/>
                <a:gd name="connsiteY43" fmla="*/ 2438399 h 2438399"/>
                <a:gd name="connsiteX44" fmla="*/ 7794527 w 16643118"/>
                <a:gd name="connsiteY44" fmla="*/ 2438399 h 2438399"/>
                <a:gd name="connsiteX45" fmla="*/ 6768201 w 16643118"/>
                <a:gd name="connsiteY45" fmla="*/ 2438399 h 2438399"/>
                <a:gd name="connsiteX46" fmla="*/ 6574032 w 16643118"/>
                <a:gd name="connsiteY46" fmla="*/ 2438399 h 2438399"/>
                <a:gd name="connsiteX47" fmla="*/ 6047000 w 16643118"/>
                <a:gd name="connsiteY47" fmla="*/ 2438399 h 2438399"/>
                <a:gd name="connsiteX48" fmla="*/ 5020674 w 16643118"/>
                <a:gd name="connsiteY48" fmla="*/ 2438399 h 2438399"/>
                <a:gd name="connsiteX49" fmla="*/ 3994348 w 16643118"/>
                <a:gd name="connsiteY49" fmla="*/ 2438399 h 2438399"/>
                <a:gd name="connsiteX50" fmla="*/ 3633747 w 16643118"/>
                <a:gd name="connsiteY50" fmla="*/ 2438399 h 2438399"/>
                <a:gd name="connsiteX51" fmla="*/ 2940284 w 16643118"/>
                <a:gd name="connsiteY51" fmla="*/ 2438399 h 2438399"/>
                <a:gd name="connsiteX52" fmla="*/ 2746114 w 16643118"/>
                <a:gd name="connsiteY52" fmla="*/ 2438399 h 2438399"/>
                <a:gd name="connsiteX53" fmla="*/ 2052651 w 16643118"/>
                <a:gd name="connsiteY53" fmla="*/ 2438399 h 2438399"/>
                <a:gd name="connsiteX54" fmla="*/ 1359188 w 16643118"/>
                <a:gd name="connsiteY54" fmla="*/ 2438399 h 2438399"/>
                <a:gd name="connsiteX55" fmla="*/ 1165018 w 16643118"/>
                <a:gd name="connsiteY55" fmla="*/ 2438399 h 2438399"/>
                <a:gd name="connsiteX56" fmla="*/ 637986 w 16643118"/>
                <a:gd name="connsiteY56" fmla="*/ 2438399 h 2438399"/>
                <a:gd name="connsiteX57" fmla="*/ 0 w 16643118"/>
                <a:gd name="connsiteY57" fmla="*/ 2438399 h 2438399"/>
                <a:gd name="connsiteX58" fmla="*/ 0 w 16643118"/>
                <a:gd name="connsiteY58" fmla="*/ 1901951 h 2438399"/>
                <a:gd name="connsiteX59" fmla="*/ 0 w 16643118"/>
                <a:gd name="connsiteY59" fmla="*/ 1292351 h 2438399"/>
                <a:gd name="connsiteX60" fmla="*/ 0 w 16643118"/>
                <a:gd name="connsiteY60" fmla="*/ 755904 h 2438399"/>
                <a:gd name="connsiteX61" fmla="*/ 0 w 16643118"/>
                <a:gd name="connsiteY61" fmla="*/ 0 h 2438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643118" h="2438399" fill="none" extrusionOk="0">
                  <a:moveTo>
                    <a:pt x="0" y="0"/>
                  </a:moveTo>
                  <a:cubicBezTo>
                    <a:pt x="303539" y="9957"/>
                    <a:pt x="797234" y="8729"/>
                    <a:pt x="1026326" y="0"/>
                  </a:cubicBezTo>
                  <a:cubicBezTo>
                    <a:pt x="1255418" y="-8729"/>
                    <a:pt x="1318012" y="-10816"/>
                    <a:pt x="1553358" y="0"/>
                  </a:cubicBezTo>
                  <a:cubicBezTo>
                    <a:pt x="1788704" y="10816"/>
                    <a:pt x="1991891" y="-10954"/>
                    <a:pt x="2246821" y="0"/>
                  </a:cubicBezTo>
                  <a:cubicBezTo>
                    <a:pt x="2501751" y="10954"/>
                    <a:pt x="2968248" y="7629"/>
                    <a:pt x="3273147" y="0"/>
                  </a:cubicBezTo>
                  <a:cubicBezTo>
                    <a:pt x="3578046" y="-7629"/>
                    <a:pt x="3681788" y="19687"/>
                    <a:pt x="3800179" y="0"/>
                  </a:cubicBezTo>
                  <a:cubicBezTo>
                    <a:pt x="3918570" y="-19687"/>
                    <a:pt x="4302152" y="-31656"/>
                    <a:pt x="4493642" y="0"/>
                  </a:cubicBezTo>
                  <a:cubicBezTo>
                    <a:pt x="4685132" y="31656"/>
                    <a:pt x="5180433" y="813"/>
                    <a:pt x="5519967" y="0"/>
                  </a:cubicBezTo>
                  <a:cubicBezTo>
                    <a:pt x="5859502" y="-813"/>
                    <a:pt x="5919129" y="-34055"/>
                    <a:pt x="6213431" y="0"/>
                  </a:cubicBezTo>
                  <a:cubicBezTo>
                    <a:pt x="6507733" y="34055"/>
                    <a:pt x="6526558" y="21421"/>
                    <a:pt x="6740463" y="0"/>
                  </a:cubicBezTo>
                  <a:cubicBezTo>
                    <a:pt x="6954368" y="-21421"/>
                    <a:pt x="7028262" y="-3007"/>
                    <a:pt x="7267495" y="0"/>
                  </a:cubicBezTo>
                  <a:cubicBezTo>
                    <a:pt x="7506728" y="3007"/>
                    <a:pt x="7553685" y="-6904"/>
                    <a:pt x="7628096" y="0"/>
                  </a:cubicBezTo>
                  <a:cubicBezTo>
                    <a:pt x="7702507" y="6904"/>
                    <a:pt x="7892597" y="-356"/>
                    <a:pt x="7988697" y="0"/>
                  </a:cubicBezTo>
                  <a:cubicBezTo>
                    <a:pt x="8084797" y="356"/>
                    <a:pt x="8211677" y="-8299"/>
                    <a:pt x="8349298" y="0"/>
                  </a:cubicBezTo>
                  <a:cubicBezTo>
                    <a:pt x="8486919" y="8299"/>
                    <a:pt x="8887790" y="-5821"/>
                    <a:pt x="9209192" y="0"/>
                  </a:cubicBezTo>
                  <a:cubicBezTo>
                    <a:pt x="9530594" y="5821"/>
                    <a:pt x="9824934" y="-35548"/>
                    <a:pt x="10235518" y="0"/>
                  </a:cubicBezTo>
                  <a:cubicBezTo>
                    <a:pt x="10646102" y="35548"/>
                    <a:pt x="10381229" y="2439"/>
                    <a:pt x="10429687" y="0"/>
                  </a:cubicBezTo>
                  <a:cubicBezTo>
                    <a:pt x="10478145" y="-2439"/>
                    <a:pt x="10560739" y="-3340"/>
                    <a:pt x="10623857" y="0"/>
                  </a:cubicBezTo>
                  <a:cubicBezTo>
                    <a:pt x="10686975" y="3340"/>
                    <a:pt x="11009762" y="10798"/>
                    <a:pt x="11317320" y="0"/>
                  </a:cubicBezTo>
                  <a:cubicBezTo>
                    <a:pt x="11624879" y="-10798"/>
                    <a:pt x="11447074" y="-7433"/>
                    <a:pt x="11511490" y="0"/>
                  </a:cubicBezTo>
                  <a:cubicBezTo>
                    <a:pt x="11575906" y="7433"/>
                    <a:pt x="11798189" y="16317"/>
                    <a:pt x="11872091" y="0"/>
                  </a:cubicBezTo>
                  <a:cubicBezTo>
                    <a:pt x="11945993" y="-16317"/>
                    <a:pt x="12260065" y="7489"/>
                    <a:pt x="12565554" y="0"/>
                  </a:cubicBezTo>
                  <a:cubicBezTo>
                    <a:pt x="12871043" y="-7489"/>
                    <a:pt x="12842169" y="17405"/>
                    <a:pt x="13092586" y="0"/>
                  </a:cubicBezTo>
                  <a:cubicBezTo>
                    <a:pt x="13343003" y="-17405"/>
                    <a:pt x="13390121" y="-21049"/>
                    <a:pt x="13619618" y="0"/>
                  </a:cubicBezTo>
                  <a:cubicBezTo>
                    <a:pt x="13849115" y="21049"/>
                    <a:pt x="14093668" y="33634"/>
                    <a:pt x="14313081" y="0"/>
                  </a:cubicBezTo>
                  <a:cubicBezTo>
                    <a:pt x="14532494" y="-33634"/>
                    <a:pt x="14975877" y="-19221"/>
                    <a:pt x="15172976" y="0"/>
                  </a:cubicBezTo>
                  <a:cubicBezTo>
                    <a:pt x="15370075" y="19221"/>
                    <a:pt x="15709089" y="9294"/>
                    <a:pt x="15866439" y="0"/>
                  </a:cubicBezTo>
                  <a:cubicBezTo>
                    <a:pt x="16023789" y="-9294"/>
                    <a:pt x="16305999" y="5823"/>
                    <a:pt x="16643118" y="0"/>
                  </a:cubicBezTo>
                  <a:cubicBezTo>
                    <a:pt x="16627102" y="201839"/>
                    <a:pt x="16618250" y="462026"/>
                    <a:pt x="16643118" y="585216"/>
                  </a:cubicBezTo>
                  <a:cubicBezTo>
                    <a:pt x="16667986" y="708406"/>
                    <a:pt x="16640139" y="1012503"/>
                    <a:pt x="16643118" y="1146048"/>
                  </a:cubicBezTo>
                  <a:cubicBezTo>
                    <a:pt x="16646097" y="1279593"/>
                    <a:pt x="16654266" y="1598051"/>
                    <a:pt x="16643118" y="1804415"/>
                  </a:cubicBezTo>
                  <a:cubicBezTo>
                    <a:pt x="16631970" y="2010779"/>
                    <a:pt x="16635429" y="2135177"/>
                    <a:pt x="16643118" y="2438399"/>
                  </a:cubicBezTo>
                  <a:cubicBezTo>
                    <a:pt x="16253446" y="2481015"/>
                    <a:pt x="15830816" y="2418782"/>
                    <a:pt x="15616792" y="2438399"/>
                  </a:cubicBezTo>
                  <a:cubicBezTo>
                    <a:pt x="15402768" y="2458016"/>
                    <a:pt x="15333822" y="2433659"/>
                    <a:pt x="15089760" y="2438399"/>
                  </a:cubicBezTo>
                  <a:cubicBezTo>
                    <a:pt x="14845698" y="2443139"/>
                    <a:pt x="14959929" y="2432970"/>
                    <a:pt x="14895591" y="2438399"/>
                  </a:cubicBezTo>
                  <a:cubicBezTo>
                    <a:pt x="14831253" y="2443828"/>
                    <a:pt x="14514421" y="2458428"/>
                    <a:pt x="14368559" y="2438399"/>
                  </a:cubicBezTo>
                  <a:cubicBezTo>
                    <a:pt x="14222697" y="2418370"/>
                    <a:pt x="14006467" y="2438148"/>
                    <a:pt x="13841526" y="2438399"/>
                  </a:cubicBezTo>
                  <a:cubicBezTo>
                    <a:pt x="13676585" y="2438650"/>
                    <a:pt x="13564393" y="2454159"/>
                    <a:pt x="13314494" y="2438399"/>
                  </a:cubicBezTo>
                  <a:cubicBezTo>
                    <a:pt x="13064595" y="2422639"/>
                    <a:pt x="12499831" y="2464968"/>
                    <a:pt x="12288169" y="2438399"/>
                  </a:cubicBezTo>
                  <a:cubicBezTo>
                    <a:pt x="12076507" y="2411830"/>
                    <a:pt x="11708078" y="2432073"/>
                    <a:pt x="11428274" y="2438399"/>
                  </a:cubicBezTo>
                  <a:cubicBezTo>
                    <a:pt x="11148470" y="2444725"/>
                    <a:pt x="10816025" y="2403926"/>
                    <a:pt x="10401949" y="2438399"/>
                  </a:cubicBezTo>
                  <a:cubicBezTo>
                    <a:pt x="9987873" y="2472872"/>
                    <a:pt x="9890647" y="2416132"/>
                    <a:pt x="9708485" y="2438399"/>
                  </a:cubicBezTo>
                  <a:cubicBezTo>
                    <a:pt x="9526323" y="2460666"/>
                    <a:pt x="9052960" y="2455912"/>
                    <a:pt x="8848591" y="2438399"/>
                  </a:cubicBezTo>
                  <a:cubicBezTo>
                    <a:pt x="8644222" y="2420886"/>
                    <a:pt x="8593492" y="2451585"/>
                    <a:pt x="8487990" y="2438399"/>
                  </a:cubicBezTo>
                  <a:cubicBezTo>
                    <a:pt x="8382488" y="2425213"/>
                    <a:pt x="7936336" y="2462103"/>
                    <a:pt x="7794527" y="2438399"/>
                  </a:cubicBezTo>
                  <a:cubicBezTo>
                    <a:pt x="7652718" y="2414695"/>
                    <a:pt x="7095582" y="2451302"/>
                    <a:pt x="6768201" y="2438399"/>
                  </a:cubicBezTo>
                  <a:cubicBezTo>
                    <a:pt x="6440820" y="2425496"/>
                    <a:pt x="6663371" y="2443892"/>
                    <a:pt x="6574032" y="2438399"/>
                  </a:cubicBezTo>
                  <a:cubicBezTo>
                    <a:pt x="6484693" y="2432906"/>
                    <a:pt x="6200316" y="2417579"/>
                    <a:pt x="6047000" y="2438399"/>
                  </a:cubicBezTo>
                  <a:cubicBezTo>
                    <a:pt x="5893684" y="2459219"/>
                    <a:pt x="5330843" y="2430370"/>
                    <a:pt x="5020674" y="2438399"/>
                  </a:cubicBezTo>
                  <a:cubicBezTo>
                    <a:pt x="4710505" y="2446428"/>
                    <a:pt x="4453127" y="2474942"/>
                    <a:pt x="3994348" y="2438399"/>
                  </a:cubicBezTo>
                  <a:cubicBezTo>
                    <a:pt x="3535569" y="2401856"/>
                    <a:pt x="3756120" y="2437604"/>
                    <a:pt x="3633747" y="2438399"/>
                  </a:cubicBezTo>
                  <a:cubicBezTo>
                    <a:pt x="3511374" y="2439194"/>
                    <a:pt x="3169877" y="2462659"/>
                    <a:pt x="2940284" y="2438399"/>
                  </a:cubicBezTo>
                  <a:cubicBezTo>
                    <a:pt x="2710691" y="2414139"/>
                    <a:pt x="2786876" y="2444598"/>
                    <a:pt x="2746114" y="2438399"/>
                  </a:cubicBezTo>
                  <a:cubicBezTo>
                    <a:pt x="2705352" y="2432201"/>
                    <a:pt x="2344703" y="2438716"/>
                    <a:pt x="2052651" y="2438399"/>
                  </a:cubicBezTo>
                  <a:cubicBezTo>
                    <a:pt x="1760599" y="2438082"/>
                    <a:pt x="1499636" y="2467473"/>
                    <a:pt x="1359188" y="2438399"/>
                  </a:cubicBezTo>
                  <a:cubicBezTo>
                    <a:pt x="1218740" y="2409325"/>
                    <a:pt x="1204327" y="2433247"/>
                    <a:pt x="1165018" y="2438399"/>
                  </a:cubicBezTo>
                  <a:cubicBezTo>
                    <a:pt x="1125709" y="2443552"/>
                    <a:pt x="784908" y="2429749"/>
                    <a:pt x="637986" y="2438399"/>
                  </a:cubicBezTo>
                  <a:cubicBezTo>
                    <a:pt x="491064" y="2447049"/>
                    <a:pt x="305792" y="2465891"/>
                    <a:pt x="0" y="2438399"/>
                  </a:cubicBezTo>
                  <a:cubicBezTo>
                    <a:pt x="14830" y="2324167"/>
                    <a:pt x="7120" y="2086494"/>
                    <a:pt x="0" y="1901951"/>
                  </a:cubicBezTo>
                  <a:cubicBezTo>
                    <a:pt x="-7120" y="1717408"/>
                    <a:pt x="-1814" y="1522325"/>
                    <a:pt x="0" y="1292351"/>
                  </a:cubicBezTo>
                  <a:cubicBezTo>
                    <a:pt x="1814" y="1062377"/>
                    <a:pt x="-12577" y="995832"/>
                    <a:pt x="0" y="755904"/>
                  </a:cubicBezTo>
                  <a:cubicBezTo>
                    <a:pt x="12577" y="515976"/>
                    <a:pt x="-5374" y="304101"/>
                    <a:pt x="0" y="0"/>
                  </a:cubicBezTo>
                  <a:close/>
                </a:path>
                <a:path w="16643118" h="2438399" stroke="0" extrusionOk="0">
                  <a:moveTo>
                    <a:pt x="0" y="0"/>
                  </a:moveTo>
                  <a:cubicBezTo>
                    <a:pt x="304654" y="34626"/>
                    <a:pt x="651691" y="2068"/>
                    <a:pt x="859894" y="0"/>
                  </a:cubicBezTo>
                  <a:cubicBezTo>
                    <a:pt x="1068097" y="-2068"/>
                    <a:pt x="1211497" y="-22600"/>
                    <a:pt x="1553358" y="0"/>
                  </a:cubicBezTo>
                  <a:cubicBezTo>
                    <a:pt x="1895219" y="22600"/>
                    <a:pt x="1854784" y="17900"/>
                    <a:pt x="2080390" y="0"/>
                  </a:cubicBezTo>
                  <a:cubicBezTo>
                    <a:pt x="2305996" y="-17900"/>
                    <a:pt x="2598526" y="16152"/>
                    <a:pt x="2940284" y="0"/>
                  </a:cubicBezTo>
                  <a:cubicBezTo>
                    <a:pt x="3282042" y="-16152"/>
                    <a:pt x="3038352" y="5753"/>
                    <a:pt x="3134454" y="0"/>
                  </a:cubicBezTo>
                  <a:cubicBezTo>
                    <a:pt x="3230556" y="-5753"/>
                    <a:pt x="3767486" y="-29426"/>
                    <a:pt x="3994348" y="0"/>
                  </a:cubicBezTo>
                  <a:cubicBezTo>
                    <a:pt x="4221210" y="29426"/>
                    <a:pt x="4127013" y="-7148"/>
                    <a:pt x="4188518" y="0"/>
                  </a:cubicBezTo>
                  <a:cubicBezTo>
                    <a:pt x="4250023" y="7148"/>
                    <a:pt x="4553969" y="6772"/>
                    <a:pt x="4881981" y="0"/>
                  </a:cubicBezTo>
                  <a:cubicBezTo>
                    <a:pt x="5209993" y="-6772"/>
                    <a:pt x="5063984" y="12722"/>
                    <a:pt x="5242582" y="0"/>
                  </a:cubicBezTo>
                  <a:cubicBezTo>
                    <a:pt x="5421180" y="-12722"/>
                    <a:pt x="5659803" y="25490"/>
                    <a:pt x="5769614" y="0"/>
                  </a:cubicBezTo>
                  <a:cubicBezTo>
                    <a:pt x="5879425" y="-25490"/>
                    <a:pt x="6573796" y="-37312"/>
                    <a:pt x="6795940" y="0"/>
                  </a:cubicBezTo>
                  <a:cubicBezTo>
                    <a:pt x="7018084" y="37312"/>
                    <a:pt x="7203423" y="-10070"/>
                    <a:pt x="7322972" y="0"/>
                  </a:cubicBezTo>
                  <a:cubicBezTo>
                    <a:pt x="7442521" y="10070"/>
                    <a:pt x="8134113" y="26537"/>
                    <a:pt x="8349298" y="0"/>
                  </a:cubicBezTo>
                  <a:cubicBezTo>
                    <a:pt x="8564483" y="-26537"/>
                    <a:pt x="8888127" y="-20443"/>
                    <a:pt x="9209192" y="0"/>
                  </a:cubicBezTo>
                  <a:cubicBezTo>
                    <a:pt x="9530257" y="20443"/>
                    <a:pt x="9496954" y="5548"/>
                    <a:pt x="9569793" y="0"/>
                  </a:cubicBezTo>
                  <a:cubicBezTo>
                    <a:pt x="9642632" y="-5548"/>
                    <a:pt x="9723510" y="8236"/>
                    <a:pt x="9763963" y="0"/>
                  </a:cubicBezTo>
                  <a:cubicBezTo>
                    <a:pt x="9804416" y="-8236"/>
                    <a:pt x="9967690" y="1450"/>
                    <a:pt x="10124563" y="0"/>
                  </a:cubicBezTo>
                  <a:cubicBezTo>
                    <a:pt x="10281436" y="-1450"/>
                    <a:pt x="10641937" y="34625"/>
                    <a:pt x="10818027" y="0"/>
                  </a:cubicBezTo>
                  <a:cubicBezTo>
                    <a:pt x="10994117" y="-34625"/>
                    <a:pt x="11432191" y="-44602"/>
                    <a:pt x="11844352" y="0"/>
                  </a:cubicBezTo>
                  <a:cubicBezTo>
                    <a:pt x="12256514" y="44602"/>
                    <a:pt x="12338931" y="-4951"/>
                    <a:pt x="12537816" y="0"/>
                  </a:cubicBezTo>
                  <a:cubicBezTo>
                    <a:pt x="12736701" y="4951"/>
                    <a:pt x="12814738" y="988"/>
                    <a:pt x="13064848" y="0"/>
                  </a:cubicBezTo>
                  <a:cubicBezTo>
                    <a:pt x="13314958" y="-988"/>
                    <a:pt x="13472687" y="21802"/>
                    <a:pt x="13758311" y="0"/>
                  </a:cubicBezTo>
                  <a:cubicBezTo>
                    <a:pt x="14043935" y="-21802"/>
                    <a:pt x="14277197" y="17123"/>
                    <a:pt x="14784636" y="0"/>
                  </a:cubicBezTo>
                  <a:cubicBezTo>
                    <a:pt x="15292075" y="-17123"/>
                    <a:pt x="15146112" y="2175"/>
                    <a:pt x="15311669" y="0"/>
                  </a:cubicBezTo>
                  <a:cubicBezTo>
                    <a:pt x="15477226" y="-2175"/>
                    <a:pt x="15826077" y="2344"/>
                    <a:pt x="16005132" y="0"/>
                  </a:cubicBezTo>
                  <a:cubicBezTo>
                    <a:pt x="16184187" y="-2344"/>
                    <a:pt x="16415024" y="-26103"/>
                    <a:pt x="16643118" y="0"/>
                  </a:cubicBezTo>
                  <a:cubicBezTo>
                    <a:pt x="16619518" y="137512"/>
                    <a:pt x="16637226" y="382661"/>
                    <a:pt x="16643118" y="536448"/>
                  </a:cubicBezTo>
                  <a:cubicBezTo>
                    <a:pt x="16649010" y="690235"/>
                    <a:pt x="16635414" y="873063"/>
                    <a:pt x="16643118" y="1194816"/>
                  </a:cubicBezTo>
                  <a:cubicBezTo>
                    <a:pt x="16650822" y="1516569"/>
                    <a:pt x="16624862" y="1636581"/>
                    <a:pt x="16643118" y="1804415"/>
                  </a:cubicBezTo>
                  <a:cubicBezTo>
                    <a:pt x="16661374" y="1972249"/>
                    <a:pt x="16636414" y="2145910"/>
                    <a:pt x="16643118" y="2438399"/>
                  </a:cubicBezTo>
                  <a:cubicBezTo>
                    <a:pt x="16408158" y="2465447"/>
                    <a:pt x="15951839" y="2401998"/>
                    <a:pt x="15616792" y="2438399"/>
                  </a:cubicBezTo>
                  <a:cubicBezTo>
                    <a:pt x="15281745" y="2474800"/>
                    <a:pt x="15204976" y="2464921"/>
                    <a:pt x="14923329" y="2438399"/>
                  </a:cubicBezTo>
                  <a:cubicBezTo>
                    <a:pt x="14641682" y="2411877"/>
                    <a:pt x="14654631" y="2451749"/>
                    <a:pt x="14396297" y="2438399"/>
                  </a:cubicBezTo>
                  <a:cubicBezTo>
                    <a:pt x="14137963" y="2425049"/>
                    <a:pt x="13887736" y="2405459"/>
                    <a:pt x="13536403" y="2438399"/>
                  </a:cubicBezTo>
                  <a:cubicBezTo>
                    <a:pt x="13185070" y="2471339"/>
                    <a:pt x="13354498" y="2443315"/>
                    <a:pt x="13175802" y="2438399"/>
                  </a:cubicBezTo>
                  <a:cubicBezTo>
                    <a:pt x="12997106" y="2433483"/>
                    <a:pt x="12784500" y="2446113"/>
                    <a:pt x="12648770" y="2438399"/>
                  </a:cubicBezTo>
                  <a:cubicBezTo>
                    <a:pt x="12513040" y="2430685"/>
                    <a:pt x="12537867" y="2431383"/>
                    <a:pt x="12454600" y="2438399"/>
                  </a:cubicBezTo>
                  <a:cubicBezTo>
                    <a:pt x="12371333" y="2445416"/>
                    <a:pt x="11955814" y="2415762"/>
                    <a:pt x="11761137" y="2438399"/>
                  </a:cubicBezTo>
                  <a:cubicBezTo>
                    <a:pt x="11566460" y="2461036"/>
                    <a:pt x="11343237" y="2433323"/>
                    <a:pt x="11067673" y="2438399"/>
                  </a:cubicBezTo>
                  <a:cubicBezTo>
                    <a:pt x="10792109" y="2443475"/>
                    <a:pt x="10470589" y="2387631"/>
                    <a:pt x="10041348" y="2438399"/>
                  </a:cubicBezTo>
                  <a:cubicBezTo>
                    <a:pt x="9612108" y="2489167"/>
                    <a:pt x="9708935" y="2436488"/>
                    <a:pt x="9514316" y="2438399"/>
                  </a:cubicBezTo>
                  <a:cubicBezTo>
                    <a:pt x="9319697" y="2440310"/>
                    <a:pt x="9220181" y="2428721"/>
                    <a:pt x="8987284" y="2438399"/>
                  </a:cubicBezTo>
                  <a:cubicBezTo>
                    <a:pt x="8754387" y="2448077"/>
                    <a:pt x="8432655" y="2427751"/>
                    <a:pt x="7960958" y="2438399"/>
                  </a:cubicBezTo>
                  <a:cubicBezTo>
                    <a:pt x="7489261" y="2449047"/>
                    <a:pt x="7390440" y="2426609"/>
                    <a:pt x="7101064" y="2438399"/>
                  </a:cubicBezTo>
                  <a:cubicBezTo>
                    <a:pt x="6811688" y="2450189"/>
                    <a:pt x="6550795" y="2438146"/>
                    <a:pt x="6241169" y="2438399"/>
                  </a:cubicBezTo>
                  <a:cubicBezTo>
                    <a:pt x="5931544" y="2438652"/>
                    <a:pt x="5725279" y="2404942"/>
                    <a:pt x="5547706" y="2438399"/>
                  </a:cubicBezTo>
                  <a:cubicBezTo>
                    <a:pt x="5370133" y="2471856"/>
                    <a:pt x="4835453" y="2478499"/>
                    <a:pt x="4521380" y="2438399"/>
                  </a:cubicBezTo>
                  <a:cubicBezTo>
                    <a:pt x="4207307" y="2398299"/>
                    <a:pt x="4250976" y="2452321"/>
                    <a:pt x="4160780" y="2438399"/>
                  </a:cubicBezTo>
                  <a:cubicBezTo>
                    <a:pt x="4070584" y="2424477"/>
                    <a:pt x="4049266" y="2445963"/>
                    <a:pt x="3966610" y="2438399"/>
                  </a:cubicBezTo>
                  <a:cubicBezTo>
                    <a:pt x="3883954" y="2430836"/>
                    <a:pt x="3583415" y="2459898"/>
                    <a:pt x="3439578" y="2438399"/>
                  </a:cubicBezTo>
                  <a:cubicBezTo>
                    <a:pt x="3295741" y="2416900"/>
                    <a:pt x="2993955" y="2461597"/>
                    <a:pt x="2579683" y="2438399"/>
                  </a:cubicBezTo>
                  <a:cubicBezTo>
                    <a:pt x="2165411" y="2415201"/>
                    <a:pt x="2265713" y="2422105"/>
                    <a:pt x="2052651" y="2438399"/>
                  </a:cubicBezTo>
                  <a:cubicBezTo>
                    <a:pt x="1839589" y="2454693"/>
                    <a:pt x="1732040" y="2412732"/>
                    <a:pt x="1525619" y="2438399"/>
                  </a:cubicBezTo>
                  <a:cubicBezTo>
                    <a:pt x="1319198" y="2464066"/>
                    <a:pt x="1284257" y="2454107"/>
                    <a:pt x="1165018" y="2438399"/>
                  </a:cubicBezTo>
                  <a:cubicBezTo>
                    <a:pt x="1045779" y="2422691"/>
                    <a:pt x="307637" y="2484372"/>
                    <a:pt x="0" y="2438399"/>
                  </a:cubicBezTo>
                  <a:cubicBezTo>
                    <a:pt x="-26922" y="2240726"/>
                    <a:pt x="-11836" y="2083910"/>
                    <a:pt x="0" y="1804415"/>
                  </a:cubicBezTo>
                  <a:cubicBezTo>
                    <a:pt x="11836" y="1524920"/>
                    <a:pt x="-16423" y="1484295"/>
                    <a:pt x="0" y="1267967"/>
                  </a:cubicBezTo>
                  <a:cubicBezTo>
                    <a:pt x="16423" y="1051639"/>
                    <a:pt x="-20345" y="910753"/>
                    <a:pt x="0" y="682752"/>
                  </a:cubicBezTo>
                  <a:cubicBezTo>
                    <a:pt x="20345" y="454751"/>
                    <a:pt x="25517" y="316398"/>
                    <a:pt x="0" y="0"/>
                  </a:cubicBezTo>
                  <a:close/>
                </a:path>
              </a:pathLst>
            </a:custGeom>
            <a:solidFill>
              <a:srgbClr val="86EAE9"/>
            </a:solidFill>
            <a:ln>
              <a:solidFill>
                <a:srgbClr val="3EDAD8"/>
              </a:solidFill>
              <a:headEnd type="none" w="med" len="med"/>
              <a:tailEnd type="none" w="med" len="med"/>
              <a:extLst>
                <a:ext uri="{C807C97D-BFC1-408E-A445-0C87EB9F89A2}">
                  <ask:lineSketchStyleProps xmlns:ask="http://schemas.microsoft.com/office/drawing/2018/sketchyshapes" sd="2255151229">
                    <a:prstGeom prst="rect">
                      <a:avLst/>
                    </a:prstGeom>
                    <ask:type>
                      <ask:lineSketchFreehand/>
                    </ask:type>
                  </ask:lineSketchStyleProps>
                </a:ext>
              </a:extLst>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6" name="TextBox 3">
              <a:extLst>
                <a:ext uri="{FF2B5EF4-FFF2-40B4-BE49-F238E27FC236}">
                  <a16:creationId xmlns:a16="http://schemas.microsoft.com/office/drawing/2014/main" id="{A5337FC3-11E2-4EC5-9254-2AD0EDF6D53A}"/>
                </a:ext>
              </a:extLst>
            </p:cNvPr>
            <p:cNvSpPr txBox="1"/>
            <p:nvPr/>
          </p:nvSpPr>
          <p:spPr>
            <a:xfrm>
              <a:off x="822429" y="3023541"/>
              <a:ext cx="16643117" cy="1896994"/>
            </a:xfrm>
            <a:prstGeom prst="rect">
              <a:avLst/>
            </a:prstGeom>
          </p:spPr>
          <p:txBody>
            <a:bodyPr wrap="square" lIns="0" tIns="0" rIns="0" bIns="0" rtlCol="0" anchor="t">
              <a:spAutoFit/>
            </a:bodyPr>
            <a:lstStyle/>
            <a:p>
              <a:pPr algn="ctr">
                <a:lnSpc>
                  <a:spcPts val="7679"/>
                </a:lnSpc>
              </a:pPr>
              <a:r>
                <a:rPr lang="en-US" sz="5400" b="1">
                  <a:ln w="10160">
                    <a:solidFill>
                      <a:srgbClr val="13538A"/>
                    </a:solidFill>
                    <a:prstDash val="solid"/>
                  </a:ln>
                  <a:solidFill>
                    <a:schemeClr val="tx1">
                      <a:lumMod val="95000"/>
                      <a:lumOff val="5000"/>
                    </a:schemeClr>
                  </a:solidFill>
                  <a:effectLst>
                    <a:outerShdw blurRad="38100" dist="38100" dir="2700000" algn="tl">
                      <a:srgbClr val="000000">
                        <a:alpha val="43137"/>
                      </a:srgbClr>
                    </a:outerShdw>
                  </a:effectLst>
                  <a:latin typeface="Clear Sans Bold" panose="020B0604020202020204" charset="0"/>
                  <a:cs typeface="Clear Sans Bold" panose="020B0604020202020204" charset="0"/>
                </a:rPr>
                <a:t>XÂY DỰNG PHẦN MỀM QUẢN LÝ MUA BÁN &amp; </a:t>
              </a:r>
            </a:p>
            <a:p>
              <a:pPr algn="ctr">
                <a:lnSpc>
                  <a:spcPts val="7679"/>
                </a:lnSpc>
              </a:pPr>
              <a:r>
                <a:rPr lang="en-US" sz="5400" b="1">
                  <a:ln w="10160">
                    <a:solidFill>
                      <a:srgbClr val="13538A"/>
                    </a:solidFill>
                    <a:prstDash val="solid"/>
                  </a:ln>
                  <a:solidFill>
                    <a:schemeClr val="tx1">
                      <a:lumMod val="95000"/>
                      <a:lumOff val="5000"/>
                    </a:schemeClr>
                  </a:solidFill>
                  <a:effectLst>
                    <a:outerShdw blurRad="38100" dist="38100" dir="2700000" algn="tl">
                      <a:srgbClr val="000000">
                        <a:alpha val="43137"/>
                      </a:srgbClr>
                    </a:outerShdw>
                  </a:effectLst>
                  <a:latin typeface="Clear Sans Bold" panose="020B0604020202020204" charset="0"/>
                  <a:cs typeface="Clear Sans Bold" panose="020B0604020202020204" charset="0"/>
                </a:rPr>
                <a:t>BẢO HÀNH VẬT TƯ Y TẾ</a:t>
              </a:r>
            </a:p>
          </p:txBody>
        </p:sp>
      </p:grpSp>
      <p:pic>
        <p:nvPicPr>
          <p:cNvPr id="30" name="Picture 29" descr="A logo with a person holding a book&#10;&#10;Description automatically generated">
            <a:extLst>
              <a:ext uri="{FF2B5EF4-FFF2-40B4-BE49-F238E27FC236}">
                <a16:creationId xmlns:a16="http://schemas.microsoft.com/office/drawing/2014/main" id="{F97A1D77-39A4-41D9-AA3D-FE8C345B88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3028" y="1863555"/>
            <a:ext cx="1943113" cy="1943113"/>
          </a:xfrm>
          <a:prstGeom prst="rect">
            <a:avLst/>
          </a:prstGeom>
        </p:spPr>
      </p:pic>
      <p:grpSp>
        <p:nvGrpSpPr>
          <p:cNvPr id="32" name="Group 31">
            <a:extLst>
              <a:ext uri="{FF2B5EF4-FFF2-40B4-BE49-F238E27FC236}">
                <a16:creationId xmlns:a16="http://schemas.microsoft.com/office/drawing/2014/main" id="{315D5928-E619-4F10-A5BF-C407C272FC9B}"/>
              </a:ext>
            </a:extLst>
          </p:cNvPr>
          <p:cNvGrpSpPr/>
          <p:nvPr/>
        </p:nvGrpSpPr>
        <p:grpSpPr>
          <a:xfrm>
            <a:off x="776638" y="7876146"/>
            <a:ext cx="16658429" cy="1073552"/>
            <a:chOff x="807138" y="6692937"/>
            <a:chExt cx="16658429" cy="1073552"/>
          </a:xfrm>
        </p:grpSpPr>
        <p:sp>
          <p:nvSpPr>
            <p:cNvPr id="27" name="TextBox 4">
              <a:extLst>
                <a:ext uri="{FF2B5EF4-FFF2-40B4-BE49-F238E27FC236}">
                  <a16:creationId xmlns:a16="http://schemas.microsoft.com/office/drawing/2014/main" id="{9AA2EF43-360E-48BB-9312-71F40BF5F5A8}"/>
                </a:ext>
              </a:extLst>
            </p:cNvPr>
            <p:cNvSpPr txBox="1"/>
            <p:nvPr/>
          </p:nvSpPr>
          <p:spPr>
            <a:xfrm>
              <a:off x="807138" y="6692937"/>
              <a:ext cx="16643119" cy="629981"/>
            </a:xfrm>
            <a:prstGeom prst="rect">
              <a:avLst/>
            </a:prstGeom>
          </p:spPr>
          <p:txBody>
            <a:bodyPr wrap="square" lIns="0" tIns="0" rIns="0" bIns="0" rtlCol="0" anchor="t">
              <a:spAutoFit/>
            </a:bodyPr>
            <a:lstStyle/>
            <a:p>
              <a:pPr algn="ctr">
                <a:lnSpc>
                  <a:spcPts val="5740"/>
                </a:lnSpc>
              </a:pPr>
              <a:r>
                <a:rPr lang="en-US" sz="2800">
                  <a:solidFill>
                    <a:schemeClr val="tx1">
                      <a:lumMod val="95000"/>
                      <a:lumOff val="5000"/>
                    </a:schemeClr>
                  </a:solidFill>
                  <a:latin typeface="Clear Sans Regular"/>
                </a:rPr>
                <a:t>GVHD: </a:t>
              </a:r>
              <a:r>
                <a:rPr lang="en-US" sz="2800" b="1">
                  <a:solidFill>
                    <a:schemeClr val="tx1">
                      <a:lumMod val="95000"/>
                      <a:lumOff val="5000"/>
                    </a:schemeClr>
                  </a:solidFill>
                  <a:latin typeface="Clear Sans Regular"/>
                </a:rPr>
                <a:t>THS. CAO HỮU THANH VŨ</a:t>
              </a:r>
            </a:p>
          </p:txBody>
        </p:sp>
        <p:sp>
          <p:nvSpPr>
            <p:cNvPr id="31" name="TextBox 4">
              <a:extLst>
                <a:ext uri="{FF2B5EF4-FFF2-40B4-BE49-F238E27FC236}">
                  <a16:creationId xmlns:a16="http://schemas.microsoft.com/office/drawing/2014/main" id="{DEE8EA19-06EC-4052-9EE3-06EA6BFB6956}"/>
                </a:ext>
              </a:extLst>
            </p:cNvPr>
            <p:cNvSpPr txBox="1"/>
            <p:nvPr/>
          </p:nvSpPr>
          <p:spPr>
            <a:xfrm>
              <a:off x="822450" y="7139394"/>
              <a:ext cx="16643117" cy="627095"/>
            </a:xfrm>
            <a:prstGeom prst="rect">
              <a:avLst/>
            </a:prstGeom>
          </p:spPr>
          <p:txBody>
            <a:bodyPr wrap="square" lIns="0" tIns="0" rIns="0" bIns="0" rtlCol="0" anchor="t">
              <a:spAutoFit/>
            </a:bodyPr>
            <a:lstStyle/>
            <a:p>
              <a:pPr algn="ctr">
                <a:lnSpc>
                  <a:spcPts val="5740"/>
                </a:lnSpc>
              </a:pPr>
              <a:r>
                <a:rPr lang="en-US" sz="2400">
                  <a:solidFill>
                    <a:schemeClr val="tx1">
                      <a:lumMod val="95000"/>
                      <a:lumOff val="5000"/>
                    </a:schemeClr>
                  </a:solidFill>
                  <a:latin typeface="Clear Sans Regular"/>
                </a:rPr>
                <a:t>SV thực hiện: </a:t>
              </a:r>
              <a:r>
                <a:rPr lang="en-US" sz="2400" b="1">
                  <a:solidFill>
                    <a:schemeClr val="tx1">
                      <a:lumMod val="95000"/>
                      <a:lumOff val="5000"/>
                    </a:schemeClr>
                  </a:solidFill>
                  <a:latin typeface="Clear Sans Regular"/>
                </a:rPr>
                <a:t>NGUYỄN THANH Ý - 0850080056</a:t>
              </a:r>
            </a:p>
          </p:txBody>
        </p:sp>
      </p:grpSp>
      <p:sp>
        <p:nvSpPr>
          <p:cNvPr id="33" name="TextBox 4">
            <a:extLst>
              <a:ext uri="{FF2B5EF4-FFF2-40B4-BE49-F238E27FC236}">
                <a16:creationId xmlns:a16="http://schemas.microsoft.com/office/drawing/2014/main" id="{4AABBE5C-EFF9-48CA-A6D7-1B9B9C66AE7F}"/>
              </a:ext>
            </a:extLst>
          </p:cNvPr>
          <p:cNvSpPr txBox="1"/>
          <p:nvPr/>
        </p:nvSpPr>
        <p:spPr>
          <a:xfrm>
            <a:off x="822428" y="4082976"/>
            <a:ext cx="16643119" cy="685893"/>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5740"/>
              </a:lnSpc>
            </a:pPr>
            <a:r>
              <a:rPr lang="en-US" sz="4400">
                <a:ln w="0"/>
                <a:solidFill>
                  <a:schemeClr val="accent1"/>
                </a:solidFill>
                <a:effectLst>
                  <a:outerShdw blurRad="38100" dist="25400" dir="5400000" algn="ctr" rotWithShape="0">
                    <a:srgbClr val="6E747A">
                      <a:alpha val="43000"/>
                    </a:srgbClr>
                  </a:outerShdw>
                </a:effectLst>
                <a:latin typeface="Clear Sans Bold" panose="020B0604020202020204" charset="0"/>
                <a:cs typeface="Clear Sans Bold" panose="020B0604020202020204" charset="0"/>
              </a:rPr>
              <a:t>ĐỒ ÁN TỐT NGHIỆP</a:t>
            </a:r>
          </a:p>
        </p:txBody>
      </p:sp>
      <p:sp>
        <p:nvSpPr>
          <p:cNvPr id="35" name="TextBox 5">
            <a:extLst>
              <a:ext uri="{FF2B5EF4-FFF2-40B4-BE49-F238E27FC236}">
                <a16:creationId xmlns:a16="http://schemas.microsoft.com/office/drawing/2014/main" id="{64643717-3D67-4EE0-AA25-92075D21BFEF}"/>
              </a:ext>
            </a:extLst>
          </p:cNvPr>
          <p:cNvSpPr txBox="1"/>
          <p:nvPr/>
        </p:nvSpPr>
        <p:spPr>
          <a:xfrm>
            <a:off x="822428" y="223900"/>
            <a:ext cx="16643119" cy="545662"/>
          </a:xfrm>
          <a:prstGeom prst="rect">
            <a:avLst/>
          </a:prstGeom>
        </p:spPr>
        <p:txBody>
          <a:bodyPr wrap="square" lIns="0" tIns="0" rIns="0" bIns="0" rtlCol="0" anchor="t">
            <a:spAutoFit/>
          </a:bodyPr>
          <a:lstStyle/>
          <a:p>
            <a:pPr algn="ctr">
              <a:lnSpc>
                <a:spcPts val="4620"/>
              </a:lnSpc>
            </a:pPr>
            <a:r>
              <a:rPr lang="en-US" sz="2800" b="1" spc="300">
                <a:solidFill>
                  <a:schemeClr val="tx1">
                    <a:lumMod val="95000"/>
                    <a:lumOff val="5000"/>
                  </a:schemeClr>
                </a:solidFill>
                <a:latin typeface="Clear Sans Bold" panose="020B0604020202020204" charset="0"/>
                <a:cs typeface="Clear Sans Bold" panose="020B0604020202020204" charset="0"/>
              </a:rPr>
              <a:t>BỘ TÀI NGUYÊN VÀ MÔI TRƯỜNG</a:t>
            </a:r>
          </a:p>
        </p:txBody>
      </p:sp>
    </p:spTree>
    <p:extLst>
      <p:ext uri="{BB962C8B-B14F-4D97-AF65-F5344CB8AC3E}">
        <p14:creationId xmlns:p14="http://schemas.microsoft.com/office/powerpoint/2010/main" val="19051830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AutoShape 5">
            <a:extLst>
              <a:ext uri="{FF2B5EF4-FFF2-40B4-BE49-F238E27FC236}">
                <a16:creationId xmlns:a16="http://schemas.microsoft.com/office/drawing/2014/main" id="{FD5109ED-1AD9-4426-B017-9BEAFD8783C8}"/>
              </a:ext>
            </a:extLst>
          </p:cNvPr>
          <p:cNvSpPr/>
          <p:nvPr/>
        </p:nvSpPr>
        <p:spPr>
          <a:xfrm>
            <a:off x="0" y="-1874"/>
            <a:ext cx="538442" cy="10287000"/>
          </a:xfrm>
          <a:prstGeom prst="rect">
            <a:avLst/>
          </a:prstGeom>
          <a:solidFill>
            <a:srgbClr val="37C9EF"/>
          </a:solidFill>
        </p:spPr>
      </p:sp>
      <p:grpSp>
        <p:nvGrpSpPr>
          <p:cNvPr id="2" name="Group 1">
            <a:extLst>
              <a:ext uri="{FF2B5EF4-FFF2-40B4-BE49-F238E27FC236}">
                <a16:creationId xmlns:a16="http://schemas.microsoft.com/office/drawing/2014/main" id="{D3FFA666-30BD-4ABF-A29F-8D9E1F8249EE}"/>
              </a:ext>
            </a:extLst>
          </p:cNvPr>
          <p:cNvGrpSpPr/>
          <p:nvPr/>
        </p:nvGrpSpPr>
        <p:grpSpPr>
          <a:xfrm>
            <a:off x="1145230" y="2846493"/>
            <a:ext cx="16075876" cy="1205457"/>
            <a:chOff x="1129990" y="3789258"/>
            <a:chExt cx="16075876" cy="1205457"/>
          </a:xfrm>
        </p:grpSpPr>
        <p:grpSp>
          <p:nvGrpSpPr>
            <p:cNvPr id="12" name="Group 5">
              <a:extLst>
                <a:ext uri="{FF2B5EF4-FFF2-40B4-BE49-F238E27FC236}">
                  <a16:creationId xmlns:a16="http://schemas.microsoft.com/office/drawing/2014/main" id="{CA3F7A31-25EA-4F44-AF7D-E843FBD8ACD6}"/>
                </a:ext>
              </a:extLst>
            </p:cNvPr>
            <p:cNvGrpSpPr/>
            <p:nvPr/>
          </p:nvGrpSpPr>
          <p:grpSpPr>
            <a:xfrm>
              <a:off x="1464453" y="3789258"/>
              <a:ext cx="15741413" cy="1205457"/>
              <a:chOff x="-1" y="-1"/>
              <a:chExt cx="23576251" cy="1805438"/>
            </a:xfrm>
          </p:grpSpPr>
          <p:sp>
            <p:nvSpPr>
              <p:cNvPr id="13" name="Freeform 6">
                <a:extLst>
                  <a:ext uri="{FF2B5EF4-FFF2-40B4-BE49-F238E27FC236}">
                    <a16:creationId xmlns:a16="http://schemas.microsoft.com/office/drawing/2014/main" id="{3B578CFA-0959-408A-B860-11A1854B0195}"/>
                  </a:ext>
                </a:extLst>
              </p:cNvPr>
              <p:cNvSpPr/>
              <p:nvPr/>
            </p:nvSpPr>
            <p:spPr>
              <a:xfrm>
                <a:off x="-1" y="-1"/>
                <a:ext cx="23576251" cy="1805438"/>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86EAE9"/>
              </a:solidFill>
            </p:spPr>
          </p:sp>
        </p:grpSp>
        <p:grpSp>
          <p:nvGrpSpPr>
            <p:cNvPr id="14" name="Group 7">
              <a:extLst>
                <a:ext uri="{FF2B5EF4-FFF2-40B4-BE49-F238E27FC236}">
                  <a16:creationId xmlns:a16="http://schemas.microsoft.com/office/drawing/2014/main" id="{8203BECA-9611-4B56-B91F-EBBDBE829008}"/>
                </a:ext>
              </a:extLst>
            </p:cNvPr>
            <p:cNvGrpSpPr/>
            <p:nvPr/>
          </p:nvGrpSpPr>
          <p:grpSpPr>
            <a:xfrm>
              <a:off x="1129990" y="3905584"/>
              <a:ext cx="825601" cy="972803"/>
              <a:chOff x="104449" y="-577272"/>
              <a:chExt cx="1100801" cy="1297070"/>
            </a:xfrm>
          </p:grpSpPr>
          <p:sp>
            <p:nvSpPr>
              <p:cNvPr id="15" name="Freeform 8">
                <a:extLst>
                  <a:ext uri="{FF2B5EF4-FFF2-40B4-BE49-F238E27FC236}">
                    <a16:creationId xmlns:a16="http://schemas.microsoft.com/office/drawing/2014/main" id="{0C9928FF-0840-4412-ADC9-0FCEA189CA62}"/>
                  </a:ext>
                </a:extLst>
              </p:cNvPr>
              <p:cNvSpPr/>
              <p:nvPr/>
            </p:nvSpPr>
            <p:spPr>
              <a:xfrm>
                <a:off x="104449" y="-577272"/>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3">
                  <a:extLst>
                    <a:ext uri="{96DAC541-7B7A-43D3-8B79-37D633B846F1}">
                      <asvg:svgBlip xmlns:asvg="http://schemas.microsoft.com/office/drawing/2016/SVG/main" r:embed="rId4"/>
                    </a:ext>
                  </a:extLst>
                </a:blip>
                <a:stretch>
                  <a:fillRect l="-8914" r="-8914"/>
                </a:stretch>
              </a:blipFill>
            </p:spPr>
          </p:sp>
          <p:sp>
            <p:nvSpPr>
              <p:cNvPr id="16" name="TextBox 9">
                <a:extLst>
                  <a:ext uri="{FF2B5EF4-FFF2-40B4-BE49-F238E27FC236}">
                    <a16:creationId xmlns:a16="http://schemas.microsoft.com/office/drawing/2014/main" id="{EA407CE2-35B6-4371-8AE1-91B98787F3BF}"/>
                  </a:ext>
                </a:extLst>
              </p:cNvPr>
              <p:cNvSpPr txBox="1"/>
              <p:nvPr/>
            </p:nvSpPr>
            <p:spPr>
              <a:xfrm>
                <a:off x="264330" y="-318639"/>
                <a:ext cx="814728" cy="770542"/>
              </a:xfrm>
              <a:prstGeom prst="rect">
                <a:avLst/>
              </a:prstGeom>
            </p:spPr>
            <p:txBody>
              <a:bodyPr lIns="0" tIns="0" rIns="0" bIns="0" rtlCol="0" anchor="ctr">
                <a:spAutoFit/>
              </a:bodyPr>
              <a:lstStyle/>
              <a:p>
                <a:pPr marL="0" lvl="0" indent="0" algn="ctr">
                  <a:lnSpc>
                    <a:spcPts val="4716"/>
                  </a:lnSpc>
                  <a:spcBef>
                    <a:spcPct val="0"/>
                  </a:spcBef>
                </a:pPr>
                <a:r>
                  <a:rPr lang="en-US" sz="3600" u="none">
                    <a:solidFill>
                      <a:srgbClr val="FFFFFF"/>
                    </a:solidFill>
                    <a:latin typeface="Clear Sans Bold"/>
                  </a:rPr>
                  <a:t>01</a:t>
                </a:r>
              </a:p>
            </p:txBody>
          </p:sp>
        </p:grpSp>
        <p:sp>
          <p:nvSpPr>
            <p:cNvPr id="37" name="TextBox 27">
              <a:extLst>
                <a:ext uri="{FF2B5EF4-FFF2-40B4-BE49-F238E27FC236}">
                  <a16:creationId xmlns:a16="http://schemas.microsoft.com/office/drawing/2014/main" id="{AFE54311-D176-4B7F-BCBC-DEA1239A6CA6}"/>
                </a:ext>
              </a:extLst>
            </p:cNvPr>
            <p:cNvSpPr txBox="1"/>
            <p:nvPr/>
          </p:nvSpPr>
          <p:spPr>
            <a:xfrm>
              <a:off x="2454775" y="4169284"/>
              <a:ext cx="14338291" cy="402931"/>
            </a:xfrm>
            <a:prstGeom prst="rect">
              <a:avLst/>
            </a:prstGeom>
          </p:spPr>
          <p:txBody>
            <a:bodyPr wrap="square" lIns="0" tIns="0" rIns="0" bIns="0" rtlCol="0" anchor="ctr">
              <a:spAutoFit/>
            </a:bodyPr>
            <a:lstStyle/>
            <a:p>
              <a:pPr>
                <a:lnSpc>
                  <a:spcPts val="3354"/>
                </a:lnSpc>
                <a:spcBef>
                  <a:spcPct val="0"/>
                </a:spcBef>
              </a:pPr>
              <a:r>
                <a:rPr lang="en-US" sz="2600" u="none" spc="101">
                  <a:solidFill>
                    <a:srgbClr val="191919"/>
                  </a:solidFill>
                  <a:latin typeface="Arimo Bold"/>
                </a:rPr>
                <a:t>QUẢN LÝ KHO: HÀNG XUẤT, TỒN KHO VỚI PHƯƠNG PHÁP THỰC TẾ ĐÍCH DANH</a:t>
              </a:r>
            </a:p>
          </p:txBody>
        </p:sp>
      </p:grpSp>
      <p:grpSp>
        <p:nvGrpSpPr>
          <p:cNvPr id="5" name="Group 4">
            <a:extLst>
              <a:ext uri="{FF2B5EF4-FFF2-40B4-BE49-F238E27FC236}">
                <a16:creationId xmlns:a16="http://schemas.microsoft.com/office/drawing/2014/main" id="{7A53D415-01C1-40FD-84D7-972E66D29F57}"/>
              </a:ext>
            </a:extLst>
          </p:cNvPr>
          <p:cNvGrpSpPr/>
          <p:nvPr/>
        </p:nvGrpSpPr>
        <p:grpSpPr>
          <a:xfrm>
            <a:off x="1157863" y="4453211"/>
            <a:ext cx="16063243" cy="1205457"/>
            <a:chOff x="6683905" y="3789259"/>
            <a:chExt cx="16063243" cy="1205457"/>
          </a:xfrm>
        </p:grpSpPr>
        <p:grpSp>
          <p:nvGrpSpPr>
            <p:cNvPr id="21" name="Group 13">
              <a:extLst>
                <a:ext uri="{FF2B5EF4-FFF2-40B4-BE49-F238E27FC236}">
                  <a16:creationId xmlns:a16="http://schemas.microsoft.com/office/drawing/2014/main" id="{70B3C0E8-E902-4714-9820-84038C0861BF}"/>
                </a:ext>
              </a:extLst>
            </p:cNvPr>
            <p:cNvGrpSpPr/>
            <p:nvPr/>
          </p:nvGrpSpPr>
          <p:grpSpPr>
            <a:xfrm>
              <a:off x="7005736" y="3789259"/>
              <a:ext cx="15741412" cy="1205457"/>
              <a:chOff x="0" y="0"/>
              <a:chExt cx="23576250" cy="1805439"/>
            </a:xfrm>
          </p:grpSpPr>
          <p:sp>
            <p:nvSpPr>
              <p:cNvPr id="22" name="Freeform 14">
                <a:extLst>
                  <a:ext uri="{FF2B5EF4-FFF2-40B4-BE49-F238E27FC236}">
                    <a16:creationId xmlns:a16="http://schemas.microsoft.com/office/drawing/2014/main" id="{17C433D0-8057-4589-A4E6-D071681C0264}"/>
                  </a:ext>
                </a:extLst>
              </p:cNvPr>
              <p:cNvSpPr/>
              <p:nvPr/>
            </p:nvSpPr>
            <p:spPr>
              <a:xfrm>
                <a:off x="0" y="0"/>
                <a:ext cx="23576250" cy="1805439"/>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3EDAD8"/>
              </a:solidFill>
            </p:spPr>
          </p:sp>
        </p:grpSp>
        <p:grpSp>
          <p:nvGrpSpPr>
            <p:cNvPr id="23" name="Group 15">
              <a:extLst>
                <a:ext uri="{FF2B5EF4-FFF2-40B4-BE49-F238E27FC236}">
                  <a16:creationId xmlns:a16="http://schemas.microsoft.com/office/drawing/2014/main" id="{AA1E037D-A178-4BF1-B071-E1A19732D8CB}"/>
                </a:ext>
              </a:extLst>
            </p:cNvPr>
            <p:cNvGrpSpPr/>
            <p:nvPr/>
          </p:nvGrpSpPr>
          <p:grpSpPr>
            <a:xfrm>
              <a:off x="6683905" y="3878565"/>
              <a:ext cx="825601" cy="972803"/>
              <a:chOff x="121292" y="-613297"/>
              <a:chExt cx="1100801" cy="1297070"/>
            </a:xfrm>
          </p:grpSpPr>
          <p:sp>
            <p:nvSpPr>
              <p:cNvPr id="24" name="Freeform 16">
                <a:extLst>
                  <a:ext uri="{FF2B5EF4-FFF2-40B4-BE49-F238E27FC236}">
                    <a16:creationId xmlns:a16="http://schemas.microsoft.com/office/drawing/2014/main" id="{0EBFF2C5-A321-4B0B-8BDE-1E75A339DD6C}"/>
                  </a:ext>
                </a:extLst>
              </p:cNvPr>
              <p:cNvSpPr/>
              <p:nvPr/>
            </p:nvSpPr>
            <p:spPr>
              <a:xfrm>
                <a:off x="121292" y="-613297"/>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5">
                  <a:extLst>
                    <a:ext uri="{96DAC541-7B7A-43D3-8B79-37D633B846F1}">
                      <asvg:svgBlip xmlns:asvg="http://schemas.microsoft.com/office/drawing/2016/SVG/main" r:embed="rId6"/>
                    </a:ext>
                  </a:extLst>
                </a:blip>
                <a:stretch>
                  <a:fillRect l="-8914" r="-8914"/>
                </a:stretch>
              </a:blipFill>
            </p:spPr>
          </p:sp>
          <p:sp>
            <p:nvSpPr>
              <p:cNvPr id="25" name="TextBox 17">
                <a:extLst>
                  <a:ext uri="{FF2B5EF4-FFF2-40B4-BE49-F238E27FC236}">
                    <a16:creationId xmlns:a16="http://schemas.microsoft.com/office/drawing/2014/main" id="{0CF593C6-03CF-4B6A-ADAB-6534DC6F9A3A}"/>
                  </a:ext>
                </a:extLst>
              </p:cNvPr>
              <p:cNvSpPr txBox="1"/>
              <p:nvPr/>
            </p:nvSpPr>
            <p:spPr>
              <a:xfrm>
                <a:off x="247483" y="-356958"/>
                <a:ext cx="814728" cy="770542"/>
              </a:xfrm>
              <a:prstGeom prst="rect">
                <a:avLst/>
              </a:prstGeom>
            </p:spPr>
            <p:txBody>
              <a:bodyPr lIns="0" tIns="0" rIns="0" bIns="0" rtlCol="0" anchor="ctr">
                <a:spAutoFit/>
              </a:bodyPr>
              <a:lstStyle/>
              <a:p>
                <a:pPr marL="0" lvl="0" indent="0" algn="ctr">
                  <a:lnSpc>
                    <a:spcPts val="4716"/>
                  </a:lnSpc>
                  <a:spcBef>
                    <a:spcPct val="0"/>
                  </a:spcBef>
                </a:pPr>
                <a:r>
                  <a:rPr lang="en-US" sz="3600" u="none">
                    <a:solidFill>
                      <a:srgbClr val="FFFFFF"/>
                    </a:solidFill>
                    <a:latin typeface="Clear Sans Bold"/>
                  </a:rPr>
                  <a:t>02</a:t>
                </a:r>
              </a:p>
            </p:txBody>
          </p:sp>
        </p:grpSp>
        <p:sp>
          <p:nvSpPr>
            <p:cNvPr id="58" name="TextBox 43">
              <a:extLst>
                <a:ext uri="{FF2B5EF4-FFF2-40B4-BE49-F238E27FC236}">
                  <a16:creationId xmlns:a16="http://schemas.microsoft.com/office/drawing/2014/main" id="{FA5876D9-9789-4AA4-A642-34221FCEC03B}"/>
                </a:ext>
              </a:extLst>
            </p:cNvPr>
            <p:cNvSpPr txBox="1"/>
            <p:nvPr/>
          </p:nvSpPr>
          <p:spPr>
            <a:xfrm>
              <a:off x="8020596" y="4183009"/>
              <a:ext cx="14338291" cy="402931"/>
            </a:xfrm>
            <a:prstGeom prst="rect">
              <a:avLst/>
            </a:prstGeom>
          </p:spPr>
          <p:txBody>
            <a:bodyPr wrap="square" lIns="0" tIns="0" rIns="0" bIns="0" rtlCol="0" anchor="ctr">
              <a:spAutoFit/>
            </a:bodyPr>
            <a:lstStyle/>
            <a:p>
              <a:pPr marL="0" lvl="0" indent="0">
                <a:lnSpc>
                  <a:spcPts val="3354"/>
                </a:lnSpc>
                <a:spcBef>
                  <a:spcPct val="0"/>
                </a:spcBef>
              </a:pPr>
              <a:r>
                <a:rPr lang="en-US" sz="2600" u="none" spc="101">
                  <a:solidFill>
                    <a:srgbClr val="191919"/>
                  </a:solidFill>
                  <a:latin typeface="Arimo Bold"/>
                </a:rPr>
                <a:t>QUẢN LÝ GIÁ BÁN: THEO KHÁCH HÀNG, THEO NHÓM HÀNG, THEO ĐƠN VỊ TÍNH</a:t>
              </a:r>
            </a:p>
          </p:txBody>
        </p:sp>
      </p:grpSp>
      <p:grpSp>
        <p:nvGrpSpPr>
          <p:cNvPr id="6" name="Group 5">
            <a:extLst>
              <a:ext uri="{FF2B5EF4-FFF2-40B4-BE49-F238E27FC236}">
                <a16:creationId xmlns:a16="http://schemas.microsoft.com/office/drawing/2014/main" id="{F02185BF-D662-45B8-B943-768C87E1BA31}"/>
              </a:ext>
            </a:extLst>
          </p:cNvPr>
          <p:cNvGrpSpPr/>
          <p:nvPr/>
        </p:nvGrpSpPr>
        <p:grpSpPr>
          <a:xfrm>
            <a:off x="1145229" y="6112126"/>
            <a:ext cx="16076210" cy="1205457"/>
            <a:chOff x="12300750" y="3789259"/>
            <a:chExt cx="16076210" cy="1205457"/>
          </a:xfrm>
        </p:grpSpPr>
        <p:sp>
          <p:nvSpPr>
            <p:cNvPr id="18" name="TextBox 11">
              <a:extLst>
                <a:ext uri="{FF2B5EF4-FFF2-40B4-BE49-F238E27FC236}">
                  <a16:creationId xmlns:a16="http://schemas.microsoft.com/office/drawing/2014/main" id="{EB418BCF-C1CD-483F-8692-7EE1E7D4363C}"/>
                </a:ext>
              </a:extLst>
            </p:cNvPr>
            <p:cNvSpPr txBox="1"/>
            <p:nvPr/>
          </p:nvSpPr>
          <p:spPr>
            <a:xfrm>
              <a:off x="13625869" y="4190520"/>
              <a:ext cx="14338292" cy="402931"/>
            </a:xfrm>
            <a:prstGeom prst="rect">
              <a:avLst/>
            </a:prstGeom>
          </p:spPr>
          <p:txBody>
            <a:bodyPr wrap="square" lIns="0" tIns="0" rIns="0" bIns="0" rtlCol="0" anchor="ctr">
              <a:spAutoFit/>
            </a:bodyPr>
            <a:lstStyle/>
            <a:p>
              <a:pPr marL="0" lvl="0" indent="0">
                <a:lnSpc>
                  <a:spcPts val="3354"/>
                </a:lnSpc>
                <a:spcBef>
                  <a:spcPct val="0"/>
                </a:spcBef>
              </a:pPr>
              <a:r>
                <a:rPr lang="en-US" sz="2600" spc="101">
                  <a:solidFill>
                    <a:srgbClr val="191919"/>
                  </a:solidFill>
                  <a:latin typeface="Arimo Bold"/>
                </a:rPr>
                <a:t>BÁO CÁO LỢI NHUẬN VÀ HỖ TRỢ RA QUYẾT ĐỊNH</a:t>
              </a:r>
              <a:endParaRPr lang="en-US" sz="2600" u="none" spc="101">
                <a:solidFill>
                  <a:srgbClr val="191919"/>
                </a:solidFill>
                <a:latin typeface="Arimo Bold"/>
              </a:endParaRPr>
            </a:p>
          </p:txBody>
        </p:sp>
        <p:grpSp>
          <p:nvGrpSpPr>
            <p:cNvPr id="30" name="Group 21">
              <a:extLst>
                <a:ext uri="{FF2B5EF4-FFF2-40B4-BE49-F238E27FC236}">
                  <a16:creationId xmlns:a16="http://schemas.microsoft.com/office/drawing/2014/main" id="{287D72F3-0CF6-4452-805E-156F54A76017}"/>
                </a:ext>
              </a:extLst>
            </p:cNvPr>
            <p:cNvGrpSpPr/>
            <p:nvPr/>
          </p:nvGrpSpPr>
          <p:grpSpPr>
            <a:xfrm>
              <a:off x="12556543" y="3789259"/>
              <a:ext cx="15820417" cy="1205457"/>
              <a:chOff x="-1" y="0"/>
              <a:chExt cx="23694578" cy="1805439"/>
            </a:xfrm>
          </p:grpSpPr>
          <p:sp>
            <p:nvSpPr>
              <p:cNvPr id="31" name="Freeform 22">
                <a:extLst>
                  <a:ext uri="{FF2B5EF4-FFF2-40B4-BE49-F238E27FC236}">
                    <a16:creationId xmlns:a16="http://schemas.microsoft.com/office/drawing/2014/main" id="{FF2F4869-790D-4B12-B796-573D466818CA}"/>
                  </a:ext>
                </a:extLst>
              </p:cNvPr>
              <p:cNvSpPr/>
              <p:nvPr/>
            </p:nvSpPr>
            <p:spPr>
              <a:xfrm>
                <a:off x="-1" y="0"/>
                <a:ext cx="23694578" cy="1805439"/>
              </a:xfrm>
              <a:custGeom>
                <a:avLst/>
                <a:gdLst/>
                <a:ahLst/>
                <a:cxnLst/>
                <a:rect l="l" t="t" r="r" b="b"/>
                <a:pathLst>
                  <a:path w="6865576" h="3102323">
                    <a:moveTo>
                      <a:pt x="0" y="0"/>
                    </a:moveTo>
                    <a:lnTo>
                      <a:pt x="0" y="3102323"/>
                    </a:lnTo>
                    <a:lnTo>
                      <a:pt x="6865576" y="3102323"/>
                    </a:lnTo>
                    <a:lnTo>
                      <a:pt x="6865576" y="0"/>
                    </a:lnTo>
                    <a:lnTo>
                      <a:pt x="0" y="0"/>
                    </a:lnTo>
                    <a:close/>
                    <a:moveTo>
                      <a:pt x="6804616" y="3041363"/>
                    </a:moveTo>
                    <a:lnTo>
                      <a:pt x="59690" y="3041363"/>
                    </a:lnTo>
                    <a:lnTo>
                      <a:pt x="59690" y="59690"/>
                    </a:lnTo>
                    <a:lnTo>
                      <a:pt x="6804616" y="59690"/>
                    </a:lnTo>
                    <a:lnTo>
                      <a:pt x="6804616" y="3041363"/>
                    </a:lnTo>
                    <a:close/>
                  </a:path>
                </a:pathLst>
              </a:custGeom>
              <a:solidFill>
                <a:srgbClr val="37C9EF"/>
              </a:solidFill>
            </p:spPr>
          </p:sp>
        </p:grpSp>
        <p:grpSp>
          <p:nvGrpSpPr>
            <p:cNvPr id="32" name="Group 23">
              <a:extLst>
                <a:ext uri="{FF2B5EF4-FFF2-40B4-BE49-F238E27FC236}">
                  <a16:creationId xmlns:a16="http://schemas.microsoft.com/office/drawing/2014/main" id="{A282D14C-C1B0-4B1A-9BFB-597C3043B4CB}"/>
                </a:ext>
              </a:extLst>
            </p:cNvPr>
            <p:cNvGrpSpPr/>
            <p:nvPr/>
          </p:nvGrpSpPr>
          <p:grpSpPr>
            <a:xfrm>
              <a:off x="12300750" y="3905583"/>
              <a:ext cx="825601" cy="972803"/>
              <a:chOff x="209342" y="-577273"/>
              <a:chExt cx="1100801" cy="1297070"/>
            </a:xfrm>
          </p:grpSpPr>
          <p:sp>
            <p:nvSpPr>
              <p:cNvPr id="33" name="Freeform 24">
                <a:extLst>
                  <a:ext uri="{FF2B5EF4-FFF2-40B4-BE49-F238E27FC236}">
                    <a16:creationId xmlns:a16="http://schemas.microsoft.com/office/drawing/2014/main" id="{8A97D486-523E-4A18-82E3-CE5267E17C0C}"/>
                  </a:ext>
                </a:extLst>
              </p:cNvPr>
              <p:cNvSpPr/>
              <p:nvPr/>
            </p:nvSpPr>
            <p:spPr>
              <a:xfrm>
                <a:off x="209342" y="-577273"/>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7">
                  <a:extLst>
                    <a:ext uri="{96DAC541-7B7A-43D3-8B79-37D633B846F1}">
                      <asvg:svgBlip xmlns:asvg="http://schemas.microsoft.com/office/drawing/2016/SVG/main" r:embed="rId8"/>
                    </a:ext>
                  </a:extLst>
                </a:blip>
                <a:stretch>
                  <a:fillRect l="-8914" r="-8914"/>
                </a:stretch>
              </a:blipFill>
            </p:spPr>
          </p:sp>
          <p:sp>
            <p:nvSpPr>
              <p:cNvPr id="34" name="TextBox 25">
                <a:extLst>
                  <a:ext uri="{FF2B5EF4-FFF2-40B4-BE49-F238E27FC236}">
                    <a16:creationId xmlns:a16="http://schemas.microsoft.com/office/drawing/2014/main" id="{8142CDDB-461D-444E-BA74-203C1299B74B}"/>
                  </a:ext>
                </a:extLst>
              </p:cNvPr>
              <p:cNvSpPr txBox="1"/>
              <p:nvPr/>
            </p:nvSpPr>
            <p:spPr>
              <a:xfrm>
                <a:off x="352378" y="-304386"/>
                <a:ext cx="814728" cy="770544"/>
              </a:xfrm>
              <a:prstGeom prst="rect">
                <a:avLst/>
              </a:prstGeom>
            </p:spPr>
            <p:txBody>
              <a:bodyPr lIns="0" tIns="0" rIns="0" bIns="0" rtlCol="0" anchor="ctr">
                <a:spAutoFit/>
              </a:bodyPr>
              <a:lstStyle/>
              <a:p>
                <a:pPr marL="0" lvl="0" indent="0" algn="ctr">
                  <a:lnSpc>
                    <a:spcPts val="4716"/>
                  </a:lnSpc>
                  <a:spcBef>
                    <a:spcPct val="0"/>
                  </a:spcBef>
                </a:pPr>
                <a:r>
                  <a:rPr lang="en-US" sz="3600" u="none">
                    <a:solidFill>
                      <a:srgbClr val="FFFFFF"/>
                    </a:solidFill>
                    <a:latin typeface="Clear Sans Bold"/>
                  </a:rPr>
                  <a:t>03</a:t>
                </a:r>
              </a:p>
            </p:txBody>
          </p:sp>
        </p:grpSp>
      </p:grpSp>
      <p:grpSp>
        <p:nvGrpSpPr>
          <p:cNvPr id="7" name="Group 6">
            <a:extLst>
              <a:ext uri="{FF2B5EF4-FFF2-40B4-BE49-F238E27FC236}">
                <a16:creationId xmlns:a16="http://schemas.microsoft.com/office/drawing/2014/main" id="{3818B8EE-C421-471D-A847-7BBA5B40BC44}"/>
              </a:ext>
            </a:extLst>
          </p:cNvPr>
          <p:cNvGrpSpPr/>
          <p:nvPr/>
        </p:nvGrpSpPr>
        <p:grpSpPr>
          <a:xfrm>
            <a:off x="1198723" y="7771041"/>
            <a:ext cx="16022382" cy="1205457"/>
            <a:chOff x="9446333" y="6874518"/>
            <a:chExt cx="16022382" cy="1205457"/>
          </a:xfrm>
        </p:grpSpPr>
        <p:sp>
          <p:nvSpPr>
            <p:cNvPr id="45" name="TextBox 35">
              <a:extLst>
                <a:ext uri="{FF2B5EF4-FFF2-40B4-BE49-F238E27FC236}">
                  <a16:creationId xmlns:a16="http://schemas.microsoft.com/office/drawing/2014/main" id="{22E6ACE8-FDF9-434D-AEAE-9252FEDCA00E}"/>
                </a:ext>
              </a:extLst>
            </p:cNvPr>
            <p:cNvSpPr txBox="1"/>
            <p:nvPr/>
          </p:nvSpPr>
          <p:spPr>
            <a:xfrm>
              <a:off x="10700503" y="7233239"/>
              <a:ext cx="14339643" cy="402931"/>
            </a:xfrm>
            <a:prstGeom prst="rect">
              <a:avLst/>
            </a:prstGeom>
          </p:spPr>
          <p:txBody>
            <a:bodyPr wrap="square" lIns="0" tIns="0" rIns="0" bIns="0" rtlCol="0" anchor="t">
              <a:spAutoFit/>
            </a:bodyPr>
            <a:lstStyle/>
            <a:p>
              <a:pPr marL="0" lvl="0" indent="0">
                <a:lnSpc>
                  <a:spcPts val="3354"/>
                </a:lnSpc>
                <a:spcBef>
                  <a:spcPct val="0"/>
                </a:spcBef>
              </a:pPr>
              <a:r>
                <a:rPr lang="en-US" sz="2600" spc="101">
                  <a:solidFill>
                    <a:srgbClr val="191919"/>
                  </a:solidFill>
                  <a:latin typeface="Arimo Bold"/>
                </a:rPr>
                <a:t>ĐĂNG NHẬP, XÁC THỰC, PHÂN QUYỀN</a:t>
              </a:r>
              <a:endParaRPr lang="en-US" sz="2600" u="none" spc="101">
                <a:solidFill>
                  <a:srgbClr val="191919"/>
                </a:solidFill>
                <a:latin typeface="Arimo Bold"/>
              </a:endParaRPr>
            </a:p>
          </p:txBody>
        </p:sp>
        <p:grpSp>
          <p:nvGrpSpPr>
            <p:cNvPr id="52" name="Group 37">
              <a:extLst>
                <a:ext uri="{FF2B5EF4-FFF2-40B4-BE49-F238E27FC236}">
                  <a16:creationId xmlns:a16="http://schemas.microsoft.com/office/drawing/2014/main" id="{984CD17F-18B0-4D97-B6CF-020D2233DEFC}"/>
                </a:ext>
              </a:extLst>
            </p:cNvPr>
            <p:cNvGrpSpPr/>
            <p:nvPr/>
          </p:nvGrpSpPr>
          <p:grpSpPr>
            <a:xfrm>
              <a:off x="9776376" y="6874518"/>
              <a:ext cx="15692339" cy="1205457"/>
              <a:chOff x="-1" y="0"/>
              <a:chExt cx="23502752" cy="1805439"/>
            </a:xfrm>
          </p:grpSpPr>
          <p:sp>
            <p:nvSpPr>
              <p:cNvPr id="53" name="Freeform 38">
                <a:extLst>
                  <a:ext uri="{FF2B5EF4-FFF2-40B4-BE49-F238E27FC236}">
                    <a16:creationId xmlns:a16="http://schemas.microsoft.com/office/drawing/2014/main" id="{776110C6-AF22-47FD-8A0F-3EF3383AF2E6}"/>
                  </a:ext>
                </a:extLst>
              </p:cNvPr>
              <p:cNvSpPr/>
              <p:nvPr/>
            </p:nvSpPr>
            <p:spPr>
              <a:xfrm>
                <a:off x="-1" y="0"/>
                <a:ext cx="23502752" cy="1805439"/>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2C92D5"/>
              </a:solidFill>
            </p:spPr>
          </p:sp>
        </p:grpSp>
        <p:grpSp>
          <p:nvGrpSpPr>
            <p:cNvPr id="54" name="Group 39">
              <a:extLst>
                <a:ext uri="{FF2B5EF4-FFF2-40B4-BE49-F238E27FC236}">
                  <a16:creationId xmlns:a16="http://schemas.microsoft.com/office/drawing/2014/main" id="{4D1F35B8-564F-421B-AFB1-AAAE37F80BFF}"/>
                </a:ext>
              </a:extLst>
            </p:cNvPr>
            <p:cNvGrpSpPr/>
            <p:nvPr/>
          </p:nvGrpSpPr>
          <p:grpSpPr>
            <a:xfrm>
              <a:off x="9446333" y="6990845"/>
              <a:ext cx="825601" cy="972802"/>
              <a:chOff x="110341" y="-577271"/>
              <a:chExt cx="1100801" cy="1297070"/>
            </a:xfrm>
          </p:grpSpPr>
          <p:sp>
            <p:nvSpPr>
              <p:cNvPr id="55" name="Freeform 40">
                <a:extLst>
                  <a:ext uri="{FF2B5EF4-FFF2-40B4-BE49-F238E27FC236}">
                    <a16:creationId xmlns:a16="http://schemas.microsoft.com/office/drawing/2014/main" id="{9C949172-43D6-46FB-B4E0-ACD5A3F1FE63}"/>
                  </a:ext>
                </a:extLst>
              </p:cNvPr>
              <p:cNvSpPr/>
              <p:nvPr/>
            </p:nvSpPr>
            <p:spPr>
              <a:xfrm>
                <a:off x="110341" y="-577271"/>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9">
                  <a:extLst>
                    <a:ext uri="{96DAC541-7B7A-43D3-8B79-37D633B846F1}">
                      <asvg:svgBlip xmlns:asvg="http://schemas.microsoft.com/office/drawing/2016/SVG/main" r:embed="rId10"/>
                    </a:ext>
                  </a:extLst>
                </a:blip>
                <a:stretch>
                  <a:fillRect l="-8914" r="-8914"/>
                </a:stretch>
              </a:blipFill>
            </p:spPr>
          </p:sp>
          <p:sp>
            <p:nvSpPr>
              <p:cNvPr id="56" name="TextBox 41">
                <a:extLst>
                  <a:ext uri="{FF2B5EF4-FFF2-40B4-BE49-F238E27FC236}">
                    <a16:creationId xmlns:a16="http://schemas.microsoft.com/office/drawing/2014/main" id="{EA92AAC2-4E26-4F77-BDA6-A12DB61BD43A}"/>
                  </a:ext>
                </a:extLst>
              </p:cNvPr>
              <p:cNvSpPr txBox="1"/>
              <p:nvPr/>
            </p:nvSpPr>
            <p:spPr>
              <a:xfrm>
                <a:off x="269028" y="-336382"/>
                <a:ext cx="814728" cy="770543"/>
              </a:xfrm>
              <a:prstGeom prst="rect">
                <a:avLst/>
              </a:prstGeom>
            </p:spPr>
            <p:txBody>
              <a:bodyPr wrap="square" lIns="0" tIns="0" rIns="0" bIns="0" rtlCol="0" anchor="t">
                <a:spAutoFit/>
              </a:bodyPr>
              <a:lstStyle/>
              <a:p>
                <a:pPr marL="0" lvl="0" indent="0" algn="ctr">
                  <a:lnSpc>
                    <a:spcPts val="4716"/>
                  </a:lnSpc>
                  <a:spcBef>
                    <a:spcPct val="0"/>
                  </a:spcBef>
                </a:pPr>
                <a:r>
                  <a:rPr lang="en-US" sz="3600" u="none">
                    <a:solidFill>
                      <a:srgbClr val="FFFFFF"/>
                    </a:solidFill>
                    <a:latin typeface="Clear Sans Bold"/>
                  </a:rPr>
                  <a:t>04</a:t>
                </a:r>
              </a:p>
            </p:txBody>
          </p:sp>
        </p:grpSp>
      </p:grpSp>
      <p:sp>
        <p:nvSpPr>
          <p:cNvPr id="65" name="TextBox 3">
            <a:extLst>
              <a:ext uri="{FF2B5EF4-FFF2-40B4-BE49-F238E27FC236}">
                <a16:creationId xmlns:a16="http://schemas.microsoft.com/office/drawing/2014/main" id="{431779BD-B1E4-4AE1-A14B-20DA525F59FC}"/>
              </a:ext>
            </a:extLst>
          </p:cNvPr>
          <p:cNvSpPr txBox="1"/>
          <p:nvPr/>
        </p:nvSpPr>
        <p:spPr>
          <a:xfrm>
            <a:off x="4929517" y="1414306"/>
            <a:ext cx="8428965" cy="1205458"/>
          </a:xfrm>
          <a:prstGeom prst="rect">
            <a:avLst/>
          </a:prstGeom>
        </p:spPr>
        <p:txBody>
          <a:bodyPr lIns="0" tIns="0" rIns="0" bIns="0" rtlCol="0" anchor="t">
            <a:spAutoFit/>
          </a:bodyPr>
          <a:lstStyle/>
          <a:p>
            <a:pPr marL="0" lvl="0" indent="0" algn="ctr">
              <a:lnSpc>
                <a:spcPts val="4716"/>
              </a:lnSpc>
              <a:spcBef>
                <a:spcPct val="0"/>
              </a:spcBef>
            </a:pPr>
            <a:r>
              <a:rPr lang="vi-VN" sz="3600" u="none" spc="107">
                <a:solidFill>
                  <a:srgbClr val="191919"/>
                </a:solidFill>
                <a:latin typeface="Clear Sans Bold"/>
              </a:rPr>
              <a:t>BÀI TOÁN ĐẶT RA </a:t>
            </a:r>
            <a:endParaRPr lang="en-US" sz="3600" u="none" spc="107">
              <a:solidFill>
                <a:srgbClr val="191919"/>
              </a:solidFill>
              <a:latin typeface="Clear Sans Bold"/>
            </a:endParaRPr>
          </a:p>
          <a:p>
            <a:pPr marL="0" lvl="0" indent="0" algn="ctr">
              <a:lnSpc>
                <a:spcPts val="4716"/>
              </a:lnSpc>
              <a:spcBef>
                <a:spcPct val="0"/>
              </a:spcBef>
            </a:pPr>
            <a:r>
              <a:rPr lang="vi-VN" sz="3600" u="none" spc="107">
                <a:solidFill>
                  <a:srgbClr val="191919"/>
                </a:solidFill>
                <a:latin typeface="Clear Sans Bold"/>
              </a:rPr>
              <a:t>&amp; HƯỚNG GIẢI QUYẾT</a:t>
            </a:r>
            <a:endParaRPr lang="en-US" sz="3600" u="none" spc="107">
              <a:solidFill>
                <a:srgbClr val="191919"/>
              </a:solidFill>
              <a:latin typeface="Clear Sans Bold"/>
            </a:endParaRPr>
          </a:p>
        </p:txBody>
      </p:sp>
      <p:sp>
        <p:nvSpPr>
          <p:cNvPr id="62" name="AutoShape 5">
            <a:extLst>
              <a:ext uri="{FF2B5EF4-FFF2-40B4-BE49-F238E27FC236}">
                <a16:creationId xmlns:a16="http://schemas.microsoft.com/office/drawing/2014/main" id="{3CAE6B05-05D0-4587-9BB1-AA150ACD06B5}"/>
              </a:ext>
            </a:extLst>
          </p:cNvPr>
          <p:cNvSpPr/>
          <p:nvPr/>
        </p:nvSpPr>
        <p:spPr>
          <a:xfrm>
            <a:off x="738089" y="164167"/>
            <a:ext cx="4652182" cy="1070984"/>
          </a:xfrm>
          <a:prstGeom prst="rect">
            <a:avLst/>
          </a:prstGeom>
          <a:solidFill>
            <a:srgbClr val="86EAE9">
              <a:alpha val="29804"/>
            </a:srgbClr>
          </a:solidFill>
        </p:spPr>
      </p:sp>
      <p:sp>
        <p:nvSpPr>
          <p:cNvPr id="66" name="AutoShape 7">
            <a:extLst>
              <a:ext uri="{FF2B5EF4-FFF2-40B4-BE49-F238E27FC236}">
                <a16:creationId xmlns:a16="http://schemas.microsoft.com/office/drawing/2014/main" id="{0FA8F86B-A7C2-47DB-9E0A-ABB14AAD27CA}"/>
              </a:ext>
            </a:extLst>
          </p:cNvPr>
          <p:cNvSpPr/>
          <p:nvPr/>
        </p:nvSpPr>
        <p:spPr>
          <a:xfrm>
            <a:off x="828848" y="278514"/>
            <a:ext cx="4465774" cy="842290"/>
          </a:xfrm>
          <a:prstGeom prst="rect">
            <a:avLst/>
          </a:prstGeom>
          <a:solidFill>
            <a:srgbClr val="86EAE9"/>
          </a:solidFill>
          <a:ln>
            <a:solidFill>
              <a:srgbClr val="DBF9F8"/>
            </a:solidFill>
          </a:ln>
        </p:spPr>
      </p:sp>
      <p:sp>
        <p:nvSpPr>
          <p:cNvPr id="67" name="TextBox 3">
            <a:extLst>
              <a:ext uri="{FF2B5EF4-FFF2-40B4-BE49-F238E27FC236}">
                <a16:creationId xmlns:a16="http://schemas.microsoft.com/office/drawing/2014/main" id="{F4E44866-AB0F-4153-9168-F9AF7A191A9E}"/>
              </a:ext>
            </a:extLst>
          </p:cNvPr>
          <p:cNvSpPr txBox="1"/>
          <p:nvPr/>
        </p:nvSpPr>
        <p:spPr>
          <a:xfrm>
            <a:off x="991203" y="387184"/>
            <a:ext cx="4399068"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III. CÀI ĐẶT THỰC NGHIỆM</a:t>
            </a:r>
            <a:endParaRPr lang="en-US" sz="2400" u="none" spc="107">
              <a:solidFill>
                <a:srgbClr val="191919"/>
              </a:solidFill>
              <a:latin typeface="Clear Sans Bold"/>
            </a:endParaRPr>
          </a:p>
        </p:txBody>
      </p:sp>
    </p:spTree>
    <p:extLst>
      <p:ext uri="{BB962C8B-B14F-4D97-AF65-F5344CB8AC3E}">
        <p14:creationId xmlns:p14="http://schemas.microsoft.com/office/powerpoint/2010/main" val="28090161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right)">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7C9EF"/>
        </a:solidFill>
        <a:effectLst/>
      </p:bgPr>
    </p:bg>
    <p:spTree>
      <p:nvGrpSpPr>
        <p:cNvPr id="1" name=""/>
        <p:cNvGrpSpPr/>
        <p:nvPr/>
      </p:nvGrpSpPr>
      <p:grpSpPr>
        <a:xfrm>
          <a:off x="0" y="0"/>
          <a:ext cx="0" cy="0"/>
          <a:chOff x="0" y="0"/>
          <a:chExt cx="0" cy="0"/>
        </a:xfrm>
      </p:grpSpPr>
      <p:sp>
        <p:nvSpPr>
          <p:cNvPr id="2" name="AutoShape 2"/>
          <p:cNvSpPr/>
          <p:nvPr/>
        </p:nvSpPr>
        <p:spPr>
          <a:xfrm>
            <a:off x="0" y="0"/>
            <a:ext cx="6017127" cy="10287000"/>
          </a:xfrm>
          <a:prstGeom prst="rect">
            <a:avLst/>
          </a:prstGeom>
          <a:solidFill>
            <a:srgbClr val="FFFFFF"/>
          </a:solidFill>
        </p:spPr>
      </p:sp>
      <p:sp>
        <p:nvSpPr>
          <p:cNvPr id="3" name="Freeform 3"/>
          <p:cNvSpPr/>
          <p:nvPr/>
        </p:nvSpPr>
        <p:spPr>
          <a:xfrm>
            <a:off x="0" y="0"/>
            <a:ext cx="2544081" cy="10287000"/>
          </a:xfrm>
          <a:custGeom>
            <a:avLst/>
            <a:gdLst/>
            <a:ahLst/>
            <a:cxnLst/>
            <a:rect l="l" t="t" r="r" b="b"/>
            <a:pathLst>
              <a:path w="5478685" h="10287000">
                <a:moveTo>
                  <a:pt x="0" y="0"/>
                </a:moveTo>
                <a:lnTo>
                  <a:pt x="5478685" y="0"/>
                </a:lnTo>
                <a:lnTo>
                  <a:pt x="5478685" y="10287000"/>
                </a:lnTo>
                <a:lnTo>
                  <a:pt x="0" y="10287000"/>
                </a:lnTo>
                <a:lnTo>
                  <a:pt x="0" y="0"/>
                </a:lnTo>
                <a:close/>
              </a:path>
            </a:pathLst>
          </a:custGeom>
          <a:blipFill>
            <a:blip r:embed="rId2">
              <a:alphaModFix amt="30000"/>
            </a:blip>
            <a:stretch>
              <a:fillRect l="-77462" r="-104359"/>
            </a:stretch>
          </a:blipFill>
        </p:spPr>
      </p:sp>
      <p:sp>
        <p:nvSpPr>
          <p:cNvPr id="4" name="Freeform 4"/>
          <p:cNvSpPr/>
          <p:nvPr/>
        </p:nvSpPr>
        <p:spPr>
          <a:xfrm rot="-5400000">
            <a:off x="1028700" y="8425198"/>
            <a:ext cx="833102" cy="833102"/>
          </a:xfrm>
          <a:custGeom>
            <a:avLst/>
            <a:gdLst/>
            <a:ahLst/>
            <a:cxnLst/>
            <a:rect l="l" t="t" r="r" b="b"/>
            <a:pathLst>
              <a:path w="833102" h="833102">
                <a:moveTo>
                  <a:pt x="0" y="0"/>
                </a:moveTo>
                <a:lnTo>
                  <a:pt x="833102" y="0"/>
                </a:lnTo>
                <a:lnTo>
                  <a:pt x="833102" y="833102"/>
                </a:lnTo>
                <a:lnTo>
                  <a:pt x="0" y="83310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6" name="Group 6"/>
          <p:cNvGrpSpPr/>
          <p:nvPr/>
        </p:nvGrpSpPr>
        <p:grpSpPr>
          <a:xfrm>
            <a:off x="7272768" y="2930994"/>
            <a:ext cx="9452371" cy="3513782"/>
            <a:chOff x="0" y="3091444"/>
            <a:chExt cx="12603161" cy="4685043"/>
          </a:xfrm>
        </p:grpSpPr>
        <p:sp>
          <p:nvSpPr>
            <p:cNvPr id="7" name="TextBox 7"/>
            <p:cNvSpPr txBox="1"/>
            <p:nvPr/>
          </p:nvSpPr>
          <p:spPr>
            <a:xfrm>
              <a:off x="0" y="3091444"/>
              <a:ext cx="12603161" cy="4685043"/>
            </a:xfrm>
            <a:prstGeom prst="rect">
              <a:avLst/>
            </a:prstGeom>
          </p:spPr>
          <p:txBody>
            <a:bodyPr lIns="0" tIns="0" rIns="0" bIns="0" rtlCol="0" anchor="t">
              <a:spAutoFit/>
            </a:bodyPr>
            <a:lstStyle/>
            <a:p>
              <a:pPr>
                <a:lnSpc>
                  <a:spcPts val="13679"/>
                </a:lnSpc>
              </a:pPr>
              <a:r>
                <a:rPr lang="en-US" sz="12000" spc="120">
                  <a:solidFill>
                    <a:srgbClr val="FFFFFF"/>
                  </a:solidFill>
                  <a:latin typeface="Clear Sans Bold"/>
                </a:rPr>
                <a:t>DEMO</a:t>
              </a:r>
            </a:p>
            <a:p>
              <a:pPr>
                <a:lnSpc>
                  <a:spcPts val="13679"/>
                </a:lnSpc>
              </a:pPr>
              <a:r>
                <a:rPr lang="en-US" sz="12000" spc="120">
                  <a:solidFill>
                    <a:srgbClr val="FFFFFF"/>
                  </a:solidFill>
                  <a:latin typeface="Clear Sans Bold"/>
                </a:rPr>
                <a:t>SẢN PHẨM</a:t>
              </a:r>
            </a:p>
          </p:txBody>
        </p:sp>
        <p:sp>
          <p:nvSpPr>
            <p:cNvPr id="9" name="AutoShape 9"/>
            <p:cNvSpPr/>
            <p:nvPr/>
          </p:nvSpPr>
          <p:spPr>
            <a:xfrm>
              <a:off x="0" y="7724484"/>
              <a:ext cx="12603161" cy="52003"/>
            </a:xfrm>
            <a:prstGeom prst="rect">
              <a:avLst/>
            </a:prstGeom>
            <a:solidFill>
              <a:srgbClr val="FFFFFF"/>
            </a:solidFill>
          </p:spPr>
        </p:sp>
      </p:grpSp>
    </p:spTree>
    <p:extLst>
      <p:ext uri="{BB962C8B-B14F-4D97-AF65-F5344CB8AC3E}">
        <p14:creationId xmlns:p14="http://schemas.microsoft.com/office/powerpoint/2010/main" val="3399533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0"/>
            <a:ext cx="17259300" cy="4187250"/>
          </a:xfrm>
          <a:custGeom>
            <a:avLst/>
            <a:gdLst/>
            <a:ahLst/>
            <a:cxnLst/>
            <a:rect l="l" t="t" r="r" b="b"/>
            <a:pathLst>
              <a:path w="17259300" h="4187250">
                <a:moveTo>
                  <a:pt x="0" y="0"/>
                </a:moveTo>
                <a:lnTo>
                  <a:pt x="17259300" y="0"/>
                </a:lnTo>
                <a:lnTo>
                  <a:pt x="17259300" y="4187250"/>
                </a:lnTo>
                <a:lnTo>
                  <a:pt x="0" y="4187250"/>
                </a:lnTo>
                <a:lnTo>
                  <a:pt x="0" y="0"/>
                </a:lnTo>
                <a:close/>
              </a:path>
            </a:pathLst>
          </a:custGeom>
          <a:blipFill>
            <a:blip r:embed="rId3"/>
            <a:stretch>
              <a:fillRect l="-5960" t="-160062" b="-31471"/>
            </a:stretch>
          </a:blipFill>
        </p:spPr>
      </p:sp>
      <p:sp>
        <p:nvSpPr>
          <p:cNvPr id="3" name="Freeform 3"/>
          <p:cNvSpPr/>
          <p:nvPr/>
        </p:nvSpPr>
        <p:spPr>
          <a:xfrm>
            <a:off x="1652160" y="1110292"/>
            <a:ext cx="1966665" cy="1966665"/>
          </a:xfrm>
          <a:custGeom>
            <a:avLst/>
            <a:gdLst/>
            <a:ahLst/>
            <a:cxnLst/>
            <a:rect l="l" t="t" r="r" b="b"/>
            <a:pathLst>
              <a:path w="1966665" h="1966665">
                <a:moveTo>
                  <a:pt x="0" y="0"/>
                </a:moveTo>
                <a:lnTo>
                  <a:pt x="1966665" y="0"/>
                </a:lnTo>
                <a:lnTo>
                  <a:pt x="1966665" y="1966665"/>
                </a:lnTo>
                <a:lnTo>
                  <a:pt x="0" y="19666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2382281" y="1667459"/>
            <a:ext cx="5024359" cy="974626"/>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nSpc>
                <a:spcPts val="3812"/>
              </a:lnSpc>
            </a:pPr>
            <a:r>
              <a:rPr lang="en-US" sz="4000">
                <a:solidFill>
                  <a:srgbClr val="191919"/>
                </a:solidFill>
                <a:latin typeface="Clear Sans Bold"/>
              </a:rPr>
              <a:t>IV. KẾT LUẬN &amp; </a:t>
            </a:r>
          </a:p>
          <a:p>
            <a:pPr>
              <a:lnSpc>
                <a:spcPts val="3812"/>
              </a:lnSpc>
            </a:pPr>
            <a:r>
              <a:rPr lang="en-US" sz="4000">
                <a:solidFill>
                  <a:srgbClr val="191919"/>
                </a:solidFill>
                <a:latin typeface="Clear Sans Bold"/>
              </a:rPr>
              <a:t>HƯỚNG PHÁT TRIỂN</a:t>
            </a:r>
          </a:p>
        </p:txBody>
      </p:sp>
      <p:sp>
        <p:nvSpPr>
          <p:cNvPr id="5" name="AutoShape 5"/>
          <p:cNvSpPr/>
          <p:nvPr/>
        </p:nvSpPr>
        <p:spPr>
          <a:xfrm>
            <a:off x="0" y="0"/>
            <a:ext cx="538442" cy="10287000"/>
          </a:xfrm>
          <a:prstGeom prst="rect">
            <a:avLst/>
          </a:prstGeom>
          <a:solidFill>
            <a:srgbClr val="37C9EF"/>
          </a:solidFill>
        </p:spPr>
      </p:sp>
      <p:grpSp>
        <p:nvGrpSpPr>
          <p:cNvPr id="6" name="Group 6"/>
          <p:cNvGrpSpPr/>
          <p:nvPr/>
        </p:nvGrpSpPr>
        <p:grpSpPr>
          <a:xfrm>
            <a:off x="1844306" y="4543448"/>
            <a:ext cx="7323741" cy="4285027"/>
            <a:chOff x="0" y="42418"/>
            <a:chExt cx="9764988" cy="5713368"/>
          </a:xfrm>
        </p:grpSpPr>
        <p:sp>
          <p:nvSpPr>
            <p:cNvPr id="7" name="TextBox 7"/>
            <p:cNvSpPr txBox="1"/>
            <p:nvPr/>
          </p:nvSpPr>
          <p:spPr>
            <a:xfrm>
              <a:off x="0" y="42418"/>
              <a:ext cx="9764988" cy="677926"/>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KẾT LUẬN</a:t>
              </a:r>
            </a:p>
          </p:txBody>
        </p:sp>
        <p:sp>
          <p:nvSpPr>
            <p:cNvPr id="8" name="TextBox 8"/>
            <p:cNvSpPr txBox="1"/>
            <p:nvPr/>
          </p:nvSpPr>
          <p:spPr>
            <a:xfrm>
              <a:off x="0" y="1617987"/>
              <a:ext cx="9764988" cy="4137799"/>
            </a:xfrm>
            <a:prstGeom prst="rect">
              <a:avLst/>
            </a:prstGeom>
          </p:spPr>
          <p:txBody>
            <a:bodyPr lIns="0" tIns="0" rIns="0" bIns="0" rtlCol="0" anchor="t">
              <a:spAutoFit/>
            </a:bodyPr>
            <a:lstStyle/>
            <a:p>
              <a:pPr marL="0" lvl="0" indent="0" algn="just">
                <a:lnSpc>
                  <a:spcPts val="3534"/>
                </a:lnSpc>
              </a:pPr>
              <a:r>
                <a:rPr lang="vi-VN" sz="2800" u="none" spc="126">
                  <a:solidFill>
                    <a:srgbClr val="191919"/>
                  </a:solidFill>
                  <a:latin typeface="Arimo"/>
                </a:rPr>
                <a:t>Qua quá trình xây dựng hệ thống</a:t>
              </a:r>
              <a:r>
                <a:rPr lang="en-US" sz="2800" u="none" spc="126">
                  <a:solidFill>
                    <a:srgbClr val="191919"/>
                  </a:solidFill>
                  <a:latin typeface="Arimo"/>
                </a:rPr>
                <a:t> thì em</a:t>
              </a:r>
              <a:r>
                <a:rPr lang="vi-VN" sz="2800" u="none" spc="126">
                  <a:solidFill>
                    <a:srgbClr val="191919"/>
                  </a:solidFill>
                  <a:latin typeface="Arimo"/>
                </a:rPr>
                <a:t> cũng</a:t>
              </a:r>
              <a:r>
                <a:rPr lang="en-US" sz="2800" u="none" spc="126">
                  <a:solidFill>
                    <a:srgbClr val="191919"/>
                  </a:solidFill>
                  <a:latin typeface="Arimo"/>
                </a:rPr>
                <a:t> đã</a:t>
              </a:r>
              <a:r>
                <a:rPr lang="vi-VN" sz="2800" u="none" spc="126">
                  <a:solidFill>
                    <a:srgbClr val="191919"/>
                  </a:solidFill>
                  <a:latin typeface="Arimo"/>
                </a:rPr>
                <a:t> đạt được một số thành công</a:t>
              </a:r>
              <a:r>
                <a:rPr lang="en-US" sz="2800" u="none" spc="126">
                  <a:solidFill>
                    <a:srgbClr val="191919"/>
                  </a:solidFill>
                  <a:latin typeface="Arimo"/>
                </a:rPr>
                <a:t> và lượng kiến thức nhất định</a:t>
              </a:r>
              <a:r>
                <a:rPr lang="vi-VN" sz="2800" u="none" spc="126">
                  <a:solidFill>
                    <a:srgbClr val="191919"/>
                  </a:solidFill>
                  <a:latin typeface="Arimo"/>
                </a:rPr>
                <a:t> trong việc triển khai một </a:t>
              </a:r>
              <a:r>
                <a:rPr lang="en-US" sz="2800" u="none" spc="126">
                  <a:solidFill>
                    <a:srgbClr val="191919"/>
                  </a:solidFill>
                  <a:latin typeface="Arimo"/>
                </a:rPr>
                <a:t>ứng dụng website</a:t>
              </a:r>
              <a:r>
                <a:rPr lang="vi-VN" sz="2800" u="none" spc="126">
                  <a:solidFill>
                    <a:srgbClr val="191919"/>
                  </a:solidFill>
                  <a:latin typeface="Arimo"/>
                </a:rPr>
                <a:t> quản lý bán hàng và bảo hành cho </a:t>
              </a:r>
              <a:r>
                <a:rPr lang="en-US" sz="2800" u="none" spc="126">
                  <a:solidFill>
                    <a:srgbClr val="191919"/>
                  </a:solidFill>
                  <a:latin typeface="Arimo"/>
                </a:rPr>
                <a:t>vật tư </a:t>
              </a:r>
              <a:r>
                <a:rPr lang="vi-VN" sz="2800" u="none" spc="126">
                  <a:solidFill>
                    <a:srgbClr val="191919"/>
                  </a:solidFill>
                  <a:latin typeface="Arimo"/>
                </a:rPr>
                <a:t>y tế, đã hoàn thành hầu hết các mục tiêu và yêu cầu</a:t>
              </a:r>
              <a:r>
                <a:rPr lang="en-US" sz="2800" u="none" spc="126">
                  <a:solidFill>
                    <a:srgbClr val="191919"/>
                  </a:solidFill>
                  <a:latin typeface="Arimo"/>
                </a:rPr>
                <a:t> được đề ra</a:t>
              </a:r>
              <a:r>
                <a:rPr lang="vi-VN" sz="2800" u="none" spc="126">
                  <a:solidFill>
                    <a:srgbClr val="191919"/>
                  </a:solidFill>
                  <a:latin typeface="Arimo"/>
                </a:rPr>
                <a:t> ban đầu của dự</a:t>
              </a:r>
              <a:r>
                <a:rPr lang="en-US" sz="2800" u="none" spc="126">
                  <a:solidFill>
                    <a:srgbClr val="191919"/>
                  </a:solidFill>
                  <a:latin typeface="Arimo"/>
                </a:rPr>
                <a:t> án.</a:t>
              </a:r>
            </a:p>
          </p:txBody>
        </p:sp>
        <p:sp>
          <p:nvSpPr>
            <p:cNvPr id="9" name="AutoShape 9"/>
            <p:cNvSpPr/>
            <p:nvPr/>
          </p:nvSpPr>
          <p:spPr>
            <a:xfrm>
              <a:off x="0" y="1165071"/>
              <a:ext cx="9764988" cy="52003"/>
            </a:xfrm>
            <a:prstGeom prst="rect">
              <a:avLst/>
            </a:prstGeom>
            <a:solidFill>
              <a:srgbClr val="191919"/>
            </a:solidFill>
          </p:spPr>
        </p:sp>
      </p:grpSp>
      <p:grpSp>
        <p:nvGrpSpPr>
          <p:cNvPr id="11" name="Group 6">
            <a:extLst>
              <a:ext uri="{FF2B5EF4-FFF2-40B4-BE49-F238E27FC236}">
                <a16:creationId xmlns:a16="http://schemas.microsoft.com/office/drawing/2014/main" id="{7CE3D497-EECB-4FD8-934B-D68A8593CEE0}"/>
              </a:ext>
            </a:extLst>
          </p:cNvPr>
          <p:cNvGrpSpPr/>
          <p:nvPr/>
        </p:nvGrpSpPr>
        <p:grpSpPr>
          <a:xfrm>
            <a:off x="9677400" y="4543449"/>
            <a:ext cx="7323741" cy="5190788"/>
            <a:chOff x="0" y="42418"/>
            <a:chExt cx="9764988" cy="6921049"/>
          </a:xfrm>
        </p:grpSpPr>
        <p:sp>
          <p:nvSpPr>
            <p:cNvPr id="12" name="TextBox 7">
              <a:extLst>
                <a:ext uri="{FF2B5EF4-FFF2-40B4-BE49-F238E27FC236}">
                  <a16:creationId xmlns:a16="http://schemas.microsoft.com/office/drawing/2014/main" id="{15845E5C-E023-4AB8-9397-7CDE474617E3}"/>
                </a:ext>
              </a:extLst>
            </p:cNvPr>
            <p:cNvSpPr txBox="1"/>
            <p:nvPr/>
          </p:nvSpPr>
          <p:spPr>
            <a:xfrm>
              <a:off x="0" y="42418"/>
              <a:ext cx="9764988" cy="677926"/>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HƯỚNG PHÁT TRIỂN</a:t>
              </a:r>
            </a:p>
          </p:txBody>
        </p:sp>
        <p:sp>
          <p:nvSpPr>
            <p:cNvPr id="13" name="TextBox 8">
              <a:extLst>
                <a:ext uri="{FF2B5EF4-FFF2-40B4-BE49-F238E27FC236}">
                  <a16:creationId xmlns:a16="http://schemas.microsoft.com/office/drawing/2014/main" id="{745DB2E7-EFAC-4FC7-B6BA-BC8BBF785778}"/>
                </a:ext>
              </a:extLst>
            </p:cNvPr>
            <p:cNvSpPr txBox="1"/>
            <p:nvPr/>
          </p:nvSpPr>
          <p:spPr>
            <a:xfrm>
              <a:off x="0" y="1617987"/>
              <a:ext cx="9764988" cy="5345480"/>
            </a:xfrm>
            <a:prstGeom prst="rect">
              <a:avLst/>
            </a:prstGeom>
          </p:spPr>
          <p:txBody>
            <a:bodyPr lIns="0" tIns="0" rIns="0" bIns="0" rtlCol="0" anchor="t">
              <a:spAutoFit/>
            </a:bodyPr>
            <a:lstStyle/>
            <a:p>
              <a:pPr marL="0" lvl="0" indent="0" algn="just">
                <a:lnSpc>
                  <a:spcPts val="3534"/>
                </a:lnSpc>
              </a:pPr>
              <a:r>
                <a:rPr lang="vi-VN" sz="2800" u="none" spc="126">
                  <a:solidFill>
                    <a:srgbClr val="191919"/>
                  </a:solidFill>
                  <a:latin typeface="Arimo"/>
                </a:rPr>
                <a:t>Sau khi hoàn thành báo cáo đồ án </a:t>
              </a:r>
              <a:r>
                <a:rPr lang="en-US" sz="2800" u="none" spc="126">
                  <a:solidFill>
                    <a:srgbClr val="191919"/>
                  </a:solidFill>
                  <a:latin typeface="Arimo"/>
                </a:rPr>
                <a:t>tốt nghiệp</a:t>
              </a:r>
              <a:r>
                <a:rPr lang="vi-VN" sz="2800" u="none" spc="126">
                  <a:solidFill>
                    <a:srgbClr val="191919"/>
                  </a:solidFill>
                  <a:latin typeface="Arimo"/>
                </a:rPr>
                <a:t>, em nghĩ mình sẽ cố gắn</a:t>
              </a:r>
              <a:r>
                <a:rPr lang="en-US" sz="2800" u="none" spc="126">
                  <a:solidFill>
                    <a:srgbClr val="191919"/>
                  </a:solidFill>
                  <a:latin typeface="Arimo"/>
                </a:rPr>
                <a:t>g</a:t>
              </a:r>
              <a:r>
                <a:rPr lang="vi-VN" sz="2800" u="none" spc="126">
                  <a:solidFill>
                    <a:srgbClr val="191919"/>
                  </a:solidFill>
                  <a:latin typeface="Arimo"/>
                </a:rPr>
                <a:t> nhiên cứu</a:t>
              </a:r>
              <a:r>
                <a:rPr lang="en-US" sz="2800" u="none" spc="126">
                  <a:solidFill>
                    <a:srgbClr val="191919"/>
                  </a:solidFill>
                  <a:latin typeface="Arimo"/>
                </a:rPr>
                <a:t> sâu hơn về cách tổ chức cũng như là các yêu cầu từ người dùng đối với một ứng dụng quản lý để phát triển thành một sản phẩm tốt nhất để có thể ghi điểm trong mắt nhà tuyển dụng và mang lại cơ hội việc làm cao hơn cho bản thân trong tương lai.</a:t>
              </a:r>
            </a:p>
          </p:txBody>
        </p:sp>
        <p:sp>
          <p:nvSpPr>
            <p:cNvPr id="14" name="AutoShape 9">
              <a:extLst>
                <a:ext uri="{FF2B5EF4-FFF2-40B4-BE49-F238E27FC236}">
                  <a16:creationId xmlns:a16="http://schemas.microsoft.com/office/drawing/2014/main" id="{A0613B45-356F-4B78-A917-D50828AD13F4}"/>
                </a:ext>
              </a:extLst>
            </p:cNvPr>
            <p:cNvSpPr/>
            <p:nvPr/>
          </p:nvSpPr>
          <p:spPr>
            <a:xfrm>
              <a:off x="0" y="1165071"/>
              <a:ext cx="9764988" cy="52003"/>
            </a:xfrm>
            <a:prstGeom prst="rect">
              <a:avLst/>
            </a:prstGeom>
            <a:solidFill>
              <a:srgbClr val="191919"/>
            </a:solidFill>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7749558" y="0"/>
            <a:ext cx="538442" cy="10287000"/>
          </a:xfrm>
          <a:prstGeom prst="rect">
            <a:avLst/>
          </a:prstGeom>
          <a:solidFill>
            <a:srgbClr val="37C9EF"/>
          </a:solidFill>
        </p:spPr>
      </p:sp>
      <p:sp>
        <p:nvSpPr>
          <p:cNvPr id="24" name="TextBox 3">
            <a:extLst>
              <a:ext uri="{FF2B5EF4-FFF2-40B4-BE49-F238E27FC236}">
                <a16:creationId xmlns:a16="http://schemas.microsoft.com/office/drawing/2014/main" id="{B45743A7-CB84-40B9-9A54-27232407C568}"/>
              </a:ext>
            </a:extLst>
          </p:cNvPr>
          <p:cNvSpPr txBox="1"/>
          <p:nvPr/>
        </p:nvSpPr>
        <p:spPr>
          <a:xfrm>
            <a:off x="5410200" y="190500"/>
            <a:ext cx="7467600" cy="564706"/>
          </a:xfrm>
          <a:prstGeom prst="rect">
            <a:avLst/>
          </a:prstGeom>
        </p:spPr>
        <p:txBody>
          <a:bodyPr wrap="square" lIns="0" tIns="0" rIns="0" bIns="0" rtlCol="0" anchor="t">
            <a:spAutoFit/>
          </a:bodyPr>
          <a:lstStyle/>
          <a:p>
            <a:pPr marL="0" lvl="0" indent="0" algn="ctr">
              <a:lnSpc>
                <a:spcPts val="4716"/>
              </a:lnSpc>
              <a:spcBef>
                <a:spcPct val="0"/>
              </a:spcBef>
            </a:pPr>
            <a:r>
              <a:rPr lang="en-US" sz="3200" u="none" spc="107">
                <a:solidFill>
                  <a:srgbClr val="191919"/>
                </a:solidFill>
                <a:latin typeface="Clear Sans Bold"/>
              </a:rPr>
              <a:t>DANH MỤC TÀI LIỆU THAM KHẢO</a:t>
            </a:r>
          </a:p>
        </p:txBody>
      </p:sp>
      <p:sp>
        <p:nvSpPr>
          <p:cNvPr id="25" name="TextBox 8">
            <a:extLst>
              <a:ext uri="{FF2B5EF4-FFF2-40B4-BE49-F238E27FC236}">
                <a16:creationId xmlns:a16="http://schemas.microsoft.com/office/drawing/2014/main" id="{76DB10E8-60DE-4E6B-9736-2FB70B721325}"/>
              </a:ext>
            </a:extLst>
          </p:cNvPr>
          <p:cNvSpPr txBox="1"/>
          <p:nvPr/>
        </p:nvSpPr>
        <p:spPr>
          <a:xfrm>
            <a:off x="685800" y="1028700"/>
            <a:ext cx="16230600" cy="7280647"/>
          </a:xfrm>
          <a:prstGeom prst="rect">
            <a:avLst/>
          </a:prstGeom>
        </p:spPr>
        <p:txBody>
          <a:bodyPr wrap="square" lIns="0" tIns="0" rIns="0" bIns="0" rtlCol="0" anchor="t">
            <a:spAutoFit/>
          </a:bodyPr>
          <a:lstStyle/>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Mark J. Price, C# 8.0 and .NET Core 3.0. Packt Publishing, 2019.</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Adam Freeman, Pro ASP.NET Core 3. Apress, 2020.</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Rick Anderson, ASP.NET Core MVC, 03/02/2023, [Trực tuyến]. Link: https://learn.microsoft.com/en-us/aspnet/core/tutorials/first-mvc-app/start-mvc?view=aspnetcore-3.1&amp;tabs=visual-studio.</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Bradygaster, ASP.NET Core SignalR, 05/01/2023, [Trực tuyến]. Link: https://learn.microsoft.com/en-us/aspnet/core/signalr/introduction?view=aspnetcore-3.1.</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Jon Duckett, JavaScript and jQuery: Interactive Front-End Web Development. Wiley, 2014.</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Ben Frain, Responsive Web Design with HTML5 and CSS. Packt Publishing, 2022.</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Jon Duckett, HTML and CSS: Design and Build Websites. John Wiley &amp; Sons, 2011.</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Walter Shields, SQL QuickStart Guide: The Simplified Beginner's Guide to Managing, Analyzing, and Manipulating Data With SQL. 2019.</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learn.microsoft.com, Entity Framework documentation, [Trực tuyến]. Links: https://learn.microsoft.com/en-us/ef/.</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getbootstrap.com, Bootstrap 4, [Trực tuyến].  Links: https://getbootstrap.com/docs/4.1/getting-started/introduction/.</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Datatables.net, Datatables, [Trực tuyến]. Links: https://datatables.net/manual/.</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Chartjs.org, Chart.JS, [Trực tuyến]. Links: https://www.chartjs.org/docs/latest/getting-started/.</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Getdatepicker.com, Datepicker, [Trực tuyến]. Links: https://getdatepicker.com/6/.</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Epplussoftware.com, EPPlus, [Trực tuyến].  Links: https://github.com/EPPlusSoftware/EPPlus/wiki/Getting-Started.</a:t>
            </a:r>
          </a:p>
          <a:p>
            <a:pPr marL="457200" indent="-457200">
              <a:lnSpc>
                <a:spcPts val="2990"/>
              </a:lnSpc>
              <a:buFont typeface="+mj-lt"/>
              <a:buAutoNum type="arabicPeriod"/>
            </a:pPr>
            <a:r>
              <a:rPr lang="en-US" sz="2400">
                <a:solidFill>
                  <a:srgbClr val="000000"/>
                </a:solidFill>
                <a:latin typeface="Arimo" panose="020B0604020202020204" charset="0"/>
                <a:ea typeface="Arimo" panose="020B0604020202020204" charset="0"/>
                <a:cs typeface="Arimo" panose="020B0604020202020204" charset="0"/>
              </a:rPr>
              <a:t>Mimekit.net, MimeKit and MailKit are popular fully-featured email frameworks for .NET, [Trực tuyến]. Links: http://www.mimekit.net/docs/html/Introduction.htm.</a:t>
            </a:r>
          </a:p>
        </p:txBody>
      </p:sp>
    </p:spTree>
    <p:extLst>
      <p:ext uri="{BB962C8B-B14F-4D97-AF65-F5344CB8AC3E}">
        <p14:creationId xmlns:p14="http://schemas.microsoft.com/office/powerpoint/2010/main" val="1001438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7C9EF"/>
        </a:solidFill>
        <a:effectLst/>
      </p:bgPr>
    </p:bg>
    <p:spTree>
      <p:nvGrpSpPr>
        <p:cNvPr id="1" name=""/>
        <p:cNvGrpSpPr/>
        <p:nvPr/>
      </p:nvGrpSpPr>
      <p:grpSpPr>
        <a:xfrm>
          <a:off x="0" y="0"/>
          <a:ext cx="0" cy="0"/>
          <a:chOff x="0" y="0"/>
          <a:chExt cx="0" cy="0"/>
        </a:xfrm>
      </p:grpSpPr>
      <p:sp>
        <p:nvSpPr>
          <p:cNvPr id="2" name="AutoShape 2"/>
          <p:cNvSpPr/>
          <p:nvPr/>
        </p:nvSpPr>
        <p:spPr>
          <a:xfrm>
            <a:off x="0" y="0"/>
            <a:ext cx="6017127" cy="10287000"/>
          </a:xfrm>
          <a:prstGeom prst="rect">
            <a:avLst/>
          </a:prstGeom>
          <a:solidFill>
            <a:srgbClr val="FFFFFF"/>
          </a:solidFill>
        </p:spPr>
      </p:sp>
      <p:sp>
        <p:nvSpPr>
          <p:cNvPr id="3" name="Freeform 3"/>
          <p:cNvSpPr/>
          <p:nvPr/>
        </p:nvSpPr>
        <p:spPr>
          <a:xfrm>
            <a:off x="1208263" y="0"/>
            <a:ext cx="3429000" cy="10287000"/>
          </a:xfrm>
          <a:custGeom>
            <a:avLst/>
            <a:gdLst/>
            <a:ahLst/>
            <a:cxnLst/>
            <a:rect l="l" t="t" r="r" b="b"/>
            <a:pathLst>
              <a:path w="5478685" h="10287000">
                <a:moveTo>
                  <a:pt x="0" y="0"/>
                </a:moveTo>
                <a:lnTo>
                  <a:pt x="5478685" y="0"/>
                </a:lnTo>
                <a:lnTo>
                  <a:pt x="5478685" y="10287000"/>
                </a:lnTo>
                <a:lnTo>
                  <a:pt x="0" y="10287000"/>
                </a:lnTo>
                <a:lnTo>
                  <a:pt x="0" y="0"/>
                </a:lnTo>
                <a:close/>
              </a:path>
            </a:pathLst>
          </a:custGeom>
          <a:blipFill>
            <a:blip r:embed="rId3"/>
            <a:tile tx="0" ty="0" sx="100000" sy="100000" flip="none" algn="tl"/>
          </a:blipFill>
        </p:spPr>
      </p:sp>
      <p:sp>
        <p:nvSpPr>
          <p:cNvPr id="4" name="Freeform 4"/>
          <p:cNvSpPr/>
          <p:nvPr/>
        </p:nvSpPr>
        <p:spPr>
          <a:xfrm rot="-5400000">
            <a:off x="2590800" y="8724900"/>
            <a:ext cx="833102" cy="833102"/>
          </a:xfrm>
          <a:custGeom>
            <a:avLst/>
            <a:gdLst/>
            <a:ahLst/>
            <a:cxnLst/>
            <a:rect l="l" t="t" r="r" b="b"/>
            <a:pathLst>
              <a:path w="833102" h="833102">
                <a:moveTo>
                  <a:pt x="0" y="0"/>
                </a:moveTo>
                <a:lnTo>
                  <a:pt x="833102" y="0"/>
                </a:lnTo>
                <a:lnTo>
                  <a:pt x="833102" y="833102"/>
                </a:lnTo>
                <a:lnTo>
                  <a:pt x="0" y="8331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rot="-5400000">
            <a:off x="2007753" y="7940035"/>
            <a:ext cx="1999195" cy="403637"/>
          </a:xfrm>
          <a:prstGeom prst="rect">
            <a:avLst/>
          </a:prstGeom>
        </p:spPr>
        <p:txBody>
          <a:bodyPr lIns="0" tIns="0" rIns="0" bIns="0" rtlCol="0" anchor="t">
            <a:spAutoFit/>
          </a:bodyPr>
          <a:lstStyle/>
          <a:p>
            <a:pPr>
              <a:lnSpc>
                <a:spcPts val="3412"/>
              </a:lnSpc>
            </a:pPr>
            <a:r>
              <a:rPr lang="en-US" sz="2625" spc="105">
                <a:solidFill>
                  <a:srgbClr val="191919"/>
                </a:solidFill>
                <a:latin typeface="Arimo Bold"/>
              </a:rPr>
              <a:t>Lời cảm ơn</a:t>
            </a:r>
          </a:p>
        </p:txBody>
      </p:sp>
      <p:grpSp>
        <p:nvGrpSpPr>
          <p:cNvPr id="6" name="Group 6"/>
          <p:cNvGrpSpPr/>
          <p:nvPr/>
        </p:nvGrpSpPr>
        <p:grpSpPr>
          <a:xfrm>
            <a:off x="7272768" y="2930994"/>
            <a:ext cx="9452371" cy="4485887"/>
            <a:chOff x="0" y="3091444"/>
            <a:chExt cx="12603161" cy="5981183"/>
          </a:xfrm>
        </p:grpSpPr>
        <p:sp>
          <p:nvSpPr>
            <p:cNvPr id="7" name="TextBox 7"/>
            <p:cNvSpPr txBox="1"/>
            <p:nvPr/>
          </p:nvSpPr>
          <p:spPr>
            <a:xfrm>
              <a:off x="0" y="3091444"/>
              <a:ext cx="12603161" cy="4516622"/>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a:lnSpc>
                  <a:spcPts val="13679"/>
                </a:lnSpc>
              </a:pPr>
              <a:r>
                <a:rPr lang="en-US" sz="10000" spc="120">
                  <a:solidFill>
                    <a:srgbClr val="FFFFFF"/>
                  </a:solidFill>
                  <a:latin typeface="Clear Sans Bold"/>
                </a:rPr>
                <a:t>CẢM ƠN </a:t>
              </a:r>
            </a:p>
            <a:p>
              <a:pPr>
                <a:lnSpc>
                  <a:spcPts val="13679"/>
                </a:lnSpc>
              </a:pPr>
              <a:r>
                <a:rPr lang="en-US" sz="10000" spc="120">
                  <a:solidFill>
                    <a:srgbClr val="FFFFFF"/>
                  </a:solidFill>
                  <a:latin typeface="Clear Sans Bold"/>
                </a:rPr>
                <a:t>QUÝ THẦY CÔ</a:t>
              </a:r>
            </a:p>
          </p:txBody>
        </p:sp>
        <p:sp>
          <p:nvSpPr>
            <p:cNvPr id="8" name="TextBox 8"/>
            <p:cNvSpPr txBox="1"/>
            <p:nvPr/>
          </p:nvSpPr>
          <p:spPr>
            <a:xfrm>
              <a:off x="0" y="7920259"/>
              <a:ext cx="12603161" cy="1152368"/>
            </a:xfrm>
            <a:prstGeom prst="rect">
              <a:avLst/>
            </a:prstGeom>
          </p:spPr>
          <p:txBody>
            <a:bodyPr lIns="0" tIns="0" rIns="0" bIns="0" rtlCol="0" anchor="t">
              <a:spAutoFit/>
            </a:bodyPr>
            <a:lstStyle/>
            <a:p>
              <a:pPr>
                <a:lnSpc>
                  <a:spcPts val="3537"/>
                </a:lnSpc>
              </a:pPr>
              <a:r>
                <a:rPr lang="vi-VN" sz="2700" spc="135">
                  <a:solidFill>
                    <a:srgbClr val="FFFFFF"/>
                  </a:solidFill>
                  <a:latin typeface="Arimo"/>
                </a:rPr>
                <a:t>Em xin chân thành gửi lời cảm ơn đến quý thầy cô vì đã bỏ thời gian để lắng nghe bài </a:t>
              </a:r>
              <a:r>
                <a:rPr lang="en-US" sz="2700" spc="135">
                  <a:solidFill>
                    <a:srgbClr val="FFFFFF"/>
                  </a:solidFill>
                  <a:latin typeface="Arimo"/>
                </a:rPr>
                <a:t>thuyết trình </a:t>
              </a:r>
              <a:r>
                <a:rPr lang="vi-VN" sz="2700" spc="135">
                  <a:solidFill>
                    <a:srgbClr val="FFFFFF"/>
                  </a:solidFill>
                  <a:latin typeface="Arimo"/>
                </a:rPr>
                <a:t>của em!</a:t>
              </a:r>
              <a:endParaRPr lang="en-US" sz="2700" spc="135">
                <a:solidFill>
                  <a:srgbClr val="FFFFFF"/>
                </a:solidFill>
                <a:latin typeface="Arimo"/>
              </a:endParaRPr>
            </a:p>
          </p:txBody>
        </p:sp>
        <p:sp>
          <p:nvSpPr>
            <p:cNvPr id="9" name="AutoShape 9"/>
            <p:cNvSpPr/>
            <p:nvPr/>
          </p:nvSpPr>
          <p:spPr>
            <a:xfrm>
              <a:off x="0" y="7724484"/>
              <a:ext cx="12603161" cy="52003"/>
            </a:xfrm>
            <a:prstGeom prst="rect">
              <a:avLst/>
            </a:prstGeom>
            <a:solidFill>
              <a:srgbClr val="FFFFFF"/>
            </a:solidFill>
          </p:spPr>
        </p:sp>
      </p:grpSp>
    </p:spTree>
    <p:extLst>
      <p:ext uri="{BB962C8B-B14F-4D97-AF65-F5344CB8AC3E}">
        <p14:creationId xmlns:p14="http://schemas.microsoft.com/office/powerpoint/2010/main" val="24690569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utoShape 5">
            <a:extLst>
              <a:ext uri="{FF2B5EF4-FFF2-40B4-BE49-F238E27FC236}">
                <a16:creationId xmlns:a16="http://schemas.microsoft.com/office/drawing/2014/main" id="{9C000E5D-D2B7-4BC2-9096-F4208966F896}"/>
              </a:ext>
            </a:extLst>
          </p:cNvPr>
          <p:cNvSpPr/>
          <p:nvPr/>
        </p:nvSpPr>
        <p:spPr>
          <a:xfrm>
            <a:off x="4440023" y="962343"/>
            <a:ext cx="9123577" cy="1523999"/>
          </a:xfrm>
          <a:prstGeom prst="rect">
            <a:avLst/>
          </a:prstGeom>
          <a:solidFill>
            <a:srgbClr val="86EAE9">
              <a:alpha val="29804"/>
            </a:srgbClr>
          </a:solidFill>
        </p:spPr>
      </p:sp>
      <p:sp>
        <p:nvSpPr>
          <p:cNvPr id="47" name="AutoShape 7">
            <a:extLst>
              <a:ext uri="{FF2B5EF4-FFF2-40B4-BE49-F238E27FC236}">
                <a16:creationId xmlns:a16="http://schemas.microsoft.com/office/drawing/2014/main" id="{B6B2194B-7E0B-4C7E-964A-87270124577C}"/>
              </a:ext>
            </a:extLst>
          </p:cNvPr>
          <p:cNvSpPr/>
          <p:nvPr/>
        </p:nvSpPr>
        <p:spPr>
          <a:xfrm>
            <a:off x="4648200" y="1149532"/>
            <a:ext cx="8686800" cy="1108418"/>
          </a:xfrm>
          <a:prstGeom prst="rect">
            <a:avLst/>
          </a:prstGeom>
          <a:solidFill>
            <a:srgbClr val="86EAE9"/>
          </a:solidFill>
          <a:ln>
            <a:solidFill>
              <a:srgbClr val="DBF9F8"/>
            </a:solidFill>
          </a:ln>
        </p:spPr>
      </p:sp>
      <p:sp>
        <p:nvSpPr>
          <p:cNvPr id="3" name="TextBox 3"/>
          <p:cNvSpPr txBox="1"/>
          <p:nvPr/>
        </p:nvSpPr>
        <p:spPr>
          <a:xfrm>
            <a:off x="4440023" y="1434983"/>
            <a:ext cx="9123577" cy="564706"/>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ctr">
              <a:lnSpc>
                <a:spcPts val="4716"/>
              </a:lnSpc>
              <a:spcBef>
                <a:spcPct val="0"/>
              </a:spcBef>
            </a:pPr>
            <a:r>
              <a:rPr lang="en-US" sz="3600" spc="107">
                <a:solidFill>
                  <a:srgbClr val="191919"/>
                </a:solidFill>
                <a:latin typeface="Clear Sans Bold"/>
              </a:rPr>
              <a:t>PHƯƠNG PHÁP THỰC TẾ ĐÍCH DANH</a:t>
            </a:r>
            <a:endParaRPr lang="en-US" sz="3600" u="none" spc="107">
              <a:solidFill>
                <a:srgbClr val="191919"/>
              </a:solidFill>
              <a:latin typeface="Clear Sans Bold"/>
            </a:endParaRPr>
          </a:p>
        </p:txBody>
      </p:sp>
      <p:sp>
        <p:nvSpPr>
          <p:cNvPr id="49" name="AutoShape 5">
            <a:extLst>
              <a:ext uri="{FF2B5EF4-FFF2-40B4-BE49-F238E27FC236}">
                <a16:creationId xmlns:a16="http://schemas.microsoft.com/office/drawing/2014/main" id="{29D4DB06-EA39-4EDF-89C3-48C5718E2E50}"/>
              </a:ext>
            </a:extLst>
          </p:cNvPr>
          <p:cNvSpPr/>
          <p:nvPr/>
        </p:nvSpPr>
        <p:spPr>
          <a:xfrm>
            <a:off x="0" y="0"/>
            <a:ext cx="18288000" cy="408766"/>
          </a:xfrm>
          <a:prstGeom prst="rect">
            <a:avLst/>
          </a:prstGeom>
          <a:solidFill>
            <a:srgbClr val="37C9EF"/>
          </a:solidFill>
        </p:spPr>
      </p:sp>
      <p:graphicFrame>
        <p:nvGraphicFramePr>
          <p:cNvPr id="2" name="Table 3">
            <a:extLst>
              <a:ext uri="{FF2B5EF4-FFF2-40B4-BE49-F238E27FC236}">
                <a16:creationId xmlns:a16="http://schemas.microsoft.com/office/drawing/2014/main" id="{1AA31266-415D-4417-9B91-42D4EB014EAE}"/>
              </a:ext>
            </a:extLst>
          </p:cNvPr>
          <p:cNvGraphicFramePr>
            <a:graphicFrameLocks noGrp="1"/>
          </p:cNvGraphicFramePr>
          <p:nvPr>
            <p:extLst>
              <p:ext uri="{D42A27DB-BD31-4B8C-83A1-F6EECF244321}">
                <p14:modId xmlns:p14="http://schemas.microsoft.com/office/powerpoint/2010/main" val="1930302263"/>
              </p:ext>
            </p:extLst>
          </p:nvPr>
        </p:nvGraphicFramePr>
        <p:xfrm>
          <a:off x="1214095" y="3658426"/>
          <a:ext cx="15859810" cy="4180332"/>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265687">
                  <a:extLst>
                    <a:ext uri="{9D8B030D-6E8A-4147-A177-3AD203B41FA5}">
                      <a16:colId xmlns:a16="http://schemas.microsoft.com/office/drawing/2014/main" val="801855656"/>
                    </a:ext>
                  </a:extLst>
                </a:gridCol>
                <a:gridCol w="1706925">
                  <a:extLst>
                    <a:ext uri="{9D8B030D-6E8A-4147-A177-3AD203B41FA5}">
                      <a16:colId xmlns:a16="http://schemas.microsoft.com/office/drawing/2014/main" val="2507666412"/>
                    </a:ext>
                  </a:extLst>
                </a:gridCol>
                <a:gridCol w="3526971">
                  <a:extLst>
                    <a:ext uri="{9D8B030D-6E8A-4147-A177-3AD203B41FA5}">
                      <a16:colId xmlns:a16="http://schemas.microsoft.com/office/drawing/2014/main" val="1997758612"/>
                    </a:ext>
                  </a:extLst>
                </a:gridCol>
                <a:gridCol w="1959429">
                  <a:extLst>
                    <a:ext uri="{9D8B030D-6E8A-4147-A177-3AD203B41FA5}">
                      <a16:colId xmlns:a16="http://schemas.microsoft.com/office/drawing/2014/main" val="3564634923"/>
                    </a:ext>
                  </a:extLst>
                </a:gridCol>
                <a:gridCol w="1869424">
                  <a:extLst>
                    <a:ext uri="{9D8B030D-6E8A-4147-A177-3AD203B41FA5}">
                      <a16:colId xmlns:a16="http://schemas.microsoft.com/office/drawing/2014/main" val="2746084726"/>
                    </a:ext>
                  </a:extLst>
                </a:gridCol>
                <a:gridCol w="2265687">
                  <a:extLst>
                    <a:ext uri="{9D8B030D-6E8A-4147-A177-3AD203B41FA5}">
                      <a16:colId xmlns:a16="http://schemas.microsoft.com/office/drawing/2014/main" val="1979936923"/>
                    </a:ext>
                  </a:extLst>
                </a:gridCol>
                <a:gridCol w="2265687">
                  <a:extLst>
                    <a:ext uri="{9D8B030D-6E8A-4147-A177-3AD203B41FA5}">
                      <a16:colId xmlns:a16="http://schemas.microsoft.com/office/drawing/2014/main" val="2257070720"/>
                    </a:ext>
                  </a:extLst>
                </a:gridCol>
              </a:tblGrid>
              <a:tr h="1045083">
                <a:tc>
                  <a:txBody>
                    <a:bodyPr/>
                    <a:lstStyle/>
                    <a:p>
                      <a:pPr algn="ctr"/>
                      <a:r>
                        <a:rPr lang="en-US" sz="2400">
                          <a:latin typeface="Clear Sans Bold" panose="020B0604020202020204" charset="0"/>
                          <a:cs typeface="Clear Sans Bold" panose="020B0604020202020204" charset="0"/>
                        </a:rPr>
                        <a:t>Ngày nhập</a:t>
                      </a:r>
                    </a:p>
                  </a:txBody>
                  <a:tcPr anchor="ctr"/>
                </a:tc>
                <a:tc>
                  <a:txBody>
                    <a:bodyPr/>
                    <a:lstStyle/>
                    <a:p>
                      <a:pPr algn="ctr"/>
                      <a:r>
                        <a:rPr lang="en-US" sz="2400">
                          <a:latin typeface="Clear Sans Bold" panose="020B0604020202020204" charset="0"/>
                          <a:cs typeface="Clear Sans Bold" panose="020B0604020202020204" charset="0"/>
                        </a:rPr>
                        <a:t>Mã hàng</a:t>
                      </a:r>
                    </a:p>
                  </a:txBody>
                  <a:tcPr anchor="ctr"/>
                </a:tc>
                <a:tc>
                  <a:txBody>
                    <a:bodyPr/>
                    <a:lstStyle/>
                    <a:p>
                      <a:pPr algn="ctr"/>
                      <a:r>
                        <a:rPr lang="en-US" sz="2400">
                          <a:latin typeface="Clear Sans Bold" panose="020B0604020202020204" charset="0"/>
                          <a:cs typeface="Clear Sans Bold" panose="020B0604020202020204" charset="0"/>
                        </a:rPr>
                        <a:t>Tên hàng</a:t>
                      </a:r>
                    </a:p>
                  </a:txBody>
                  <a:tcPr anchor="ctr"/>
                </a:tc>
                <a:tc>
                  <a:txBody>
                    <a:bodyPr/>
                    <a:lstStyle/>
                    <a:p>
                      <a:pPr algn="ctr"/>
                      <a:r>
                        <a:rPr lang="en-US" sz="2400">
                          <a:latin typeface="Clear Sans Bold" panose="020B0604020202020204" charset="0"/>
                          <a:cs typeface="Clear Sans Bold" panose="020B0604020202020204" charset="0"/>
                        </a:rPr>
                        <a:t>Số lô</a:t>
                      </a:r>
                    </a:p>
                  </a:txBody>
                  <a:tcPr anchor="ctr"/>
                </a:tc>
                <a:tc>
                  <a:txBody>
                    <a:bodyPr/>
                    <a:lstStyle/>
                    <a:p>
                      <a:pPr algn="ctr"/>
                      <a:r>
                        <a:rPr lang="en-US" sz="2400">
                          <a:latin typeface="Clear Sans Bold" panose="020B0604020202020204" charset="0"/>
                          <a:cs typeface="Clear Sans Bold" panose="020B0604020202020204" charset="0"/>
                        </a:rPr>
                        <a:t>Số lượng</a:t>
                      </a:r>
                    </a:p>
                  </a:txBody>
                  <a:tcPr anchor="ctr"/>
                </a:tc>
                <a:tc>
                  <a:txBody>
                    <a:bodyPr/>
                    <a:lstStyle/>
                    <a:p>
                      <a:pPr algn="ctr"/>
                      <a:r>
                        <a:rPr lang="en-US" sz="2400">
                          <a:latin typeface="Clear Sans Bold" panose="020B0604020202020204" charset="0"/>
                          <a:cs typeface="Clear Sans Bold" panose="020B0604020202020204" charset="0"/>
                        </a:rPr>
                        <a:t>Giá nhập</a:t>
                      </a:r>
                    </a:p>
                  </a:txBody>
                  <a:tcPr anchor="ctr"/>
                </a:tc>
                <a:tc>
                  <a:txBody>
                    <a:bodyPr/>
                    <a:lstStyle/>
                    <a:p>
                      <a:pPr algn="ctr"/>
                      <a:r>
                        <a:rPr lang="en-US" sz="2400">
                          <a:latin typeface="Clear Sans Bold" panose="020B0604020202020204" charset="0"/>
                          <a:cs typeface="Clear Sans Bold" panose="020B0604020202020204" charset="0"/>
                        </a:rPr>
                        <a:t>HSD</a:t>
                      </a:r>
                    </a:p>
                  </a:txBody>
                  <a:tcPr anchor="ctr"/>
                </a:tc>
                <a:extLst>
                  <a:ext uri="{0D108BD9-81ED-4DB2-BD59-A6C34878D82A}">
                    <a16:rowId xmlns:a16="http://schemas.microsoft.com/office/drawing/2014/main" val="529661592"/>
                  </a:ext>
                </a:extLst>
              </a:tr>
              <a:tr h="1045083">
                <a:tc>
                  <a:txBody>
                    <a:bodyPr/>
                    <a:lstStyle/>
                    <a:p>
                      <a:pPr algn="ctr"/>
                      <a:r>
                        <a:rPr lang="en-US" sz="2400">
                          <a:latin typeface="Clear Sans Bold" panose="020B0604020202020204" charset="0"/>
                          <a:cs typeface="Clear Sans Bold" panose="020B0604020202020204" charset="0"/>
                        </a:rPr>
                        <a:t>22/09/2023</a:t>
                      </a:r>
                    </a:p>
                  </a:txBody>
                  <a:tcPr anchor="ctr"/>
                </a:tc>
                <a:tc>
                  <a:txBody>
                    <a:bodyPr/>
                    <a:lstStyle/>
                    <a:p>
                      <a:pPr algn="ctr"/>
                      <a:r>
                        <a:rPr lang="en-US" sz="2400">
                          <a:latin typeface="Clear Sans Bold" panose="020B0604020202020204" charset="0"/>
                          <a:cs typeface="Clear Sans Bold" panose="020B0604020202020204" charset="0"/>
                        </a:rPr>
                        <a:t>HH001</a:t>
                      </a:r>
                    </a:p>
                  </a:txBody>
                  <a:tcPr anchor="ctr"/>
                </a:tc>
                <a:tc>
                  <a:txBody>
                    <a:bodyPr/>
                    <a:lstStyle/>
                    <a:p>
                      <a:r>
                        <a:rPr lang="en-US" sz="2400">
                          <a:latin typeface="Clear Sans Bold" panose="020B0604020202020204" charset="0"/>
                          <a:cs typeface="Clear Sans Bold" panose="020B0604020202020204" charset="0"/>
                        </a:rPr>
                        <a:t>Máy xét nghiệm HbA1c</a:t>
                      </a:r>
                    </a:p>
                  </a:txBody>
                  <a:tcPr anchor="ctr"/>
                </a:tc>
                <a:tc>
                  <a:txBody>
                    <a:bodyPr/>
                    <a:lstStyle/>
                    <a:p>
                      <a:r>
                        <a:rPr lang="en-US" sz="2400">
                          <a:latin typeface="Clear Sans Bold" panose="020B0604020202020204" charset="0"/>
                          <a:cs typeface="Clear Sans Bold" panose="020B0604020202020204" charset="0"/>
                        </a:rPr>
                        <a:t>20001</a:t>
                      </a:r>
                    </a:p>
                  </a:txBody>
                  <a:tcPr anchor="ctr"/>
                </a:tc>
                <a:tc>
                  <a:txBody>
                    <a:bodyPr/>
                    <a:lstStyle/>
                    <a:p>
                      <a:pPr algn="r"/>
                      <a:r>
                        <a:rPr lang="en-US" sz="2400">
                          <a:latin typeface="Clear Sans Bold" panose="020B0604020202020204" charset="0"/>
                          <a:cs typeface="Clear Sans Bold" panose="020B0604020202020204" charset="0"/>
                        </a:rPr>
                        <a:t>10</a:t>
                      </a:r>
                    </a:p>
                  </a:txBody>
                  <a:tcPr anchor="ctr"/>
                </a:tc>
                <a:tc>
                  <a:txBody>
                    <a:bodyPr/>
                    <a:lstStyle/>
                    <a:p>
                      <a:pPr algn="r"/>
                      <a:r>
                        <a:rPr lang="en-US" sz="2400">
                          <a:latin typeface="Clear Sans Bold" panose="020B0604020202020204" charset="0"/>
                          <a:cs typeface="Clear Sans Bold" panose="020B0604020202020204" charset="0"/>
                        </a:rPr>
                        <a:t>32,000,000</a:t>
                      </a:r>
                    </a:p>
                  </a:txBody>
                  <a:tcPr anchor="ctr"/>
                </a:tc>
                <a:tc>
                  <a:txBody>
                    <a:bodyPr/>
                    <a:lstStyle/>
                    <a:p>
                      <a:pPr algn="ctr"/>
                      <a:r>
                        <a:rPr lang="en-US" sz="2400">
                          <a:latin typeface="Clear Sans Bold" panose="020B0604020202020204" charset="0"/>
                          <a:cs typeface="Clear Sans Bold" panose="020B0604020202020204" charset="0"/>
                        </a:rPr>
                        <a:t>22/09/2025</a:t>
                      </a:r>
                    </a:p>
                  </a:txBody>
                  <a:tcPr anchor="ctr"/>
                </a:tc>
                <a:extLst>
                  <a:ext uri="{0D108BD9-81ED-4DB2-BD59-A6C34878D82A}">
                    <a16:rowId xmlns:a16="http://schemas.microsoft.com/office/drawing/2014/main" val="918372076"/>
                  </a:ext>
                </a:extLst>
              </a:tr>
              <a:tr h="1045083">
                <a:tc>
                  <a:txBody>
                    <a:bodyPr/>
                    <a:lstStyle/>
                    <a:p>
                      <a:pPr algn="ctr"/>
                      <a:r>
                        <a:rPr lang="en-US" sz="2400">
                          <a:latin typeface="Clear Sans Bold" panose="020B0604020202020204" charset="0"/>
                          <a:cs typeface="Clear Sans Bold" panose="020B0604020202020204" charset="0"/>
                        </a:rPr>
                        <a:t>25/10/2023</a:t>
                      </a:r>
                    </a:p>
                  </a:txBody>
                  <a:tcPr anchor="ctr"/>
                </a:tc>
                <a:tc>
                  <a:txBody>
                    <a:bodyPr/>
                    <a:lstStyle/>
                    <a:p>
                      <a:pPr algn="ctr"/>
                      <a:r>
                        <a:rPr lang="en-US" sz="2400">
                          <a:latin typeface="Clear Sans Bold" panose="020B0604020202020204" charset="0"/>
                          <a:cs typeface="Clear Sans Bold" panose="020B0604020202020204" charset="0"/>
                        </a:rPr>
                        <a:t>HH001</a:t>
                      </a:r>
                    </a:p>
                  </a:txBody>
                  <a:tcPr anchor="ctr"/>
                </a:tc>
                <a:tc>
                  <a:txBody>
                    <a:bodyPr/>
                    <a:lstStyle/>
                    <a:p>
                      <a:r>
                        <a:rPr lang="en-US" sz="2400">
                          <a:latin typeface="Clear Sans Bold" panose="020B0604020202020204" charset="0"/>
                          <a:cs typeface="Clear Sans Bold" panose="020B0604020202020204" charset="0"/>
                        </a:rPr>
                        <a:t>Máy xét nghiệm HbA1c</a:t>
                      </a:r>
                    </a:p>
                  </a:txBody>
                  <a:tcPr anchor="ctr"/>
                </a:tc>
                <a:tc>
                  <a:txBody>
                    <a:bodyPr/>
                    <a:lstStyle/>
                    <a:p>
                      <a:r>
                        <a:rPr lang="en-US" sz="2400">
                          <a:latin typeface="Clear Sans Bold" panose="020B0604020202020204" charset="0"/>
                          <a:cs typeface="Clear Sans Bold" panose="020B0604020202020204" charset="0"/>
                        </a:rPr>
                        <a:t>20002</a:t>
                      </a:r>
                    </a:p>
                  </a:txBody>
                  <a:tcPr anchor="ctr"/>
                </a:tc>
                <a:tc>
                  <a:txBody>
                    <a:bodyPr/>
                    <a:lstStyle/>
                    <a:p>
                      <a:pPr algn="r"/>
                      <a:r>
                        <a:rPr lang="en-US" sz="2400">
                          <a:latin typeface="Clear Sans Bold" panose="020B0604020202020204" charset="0"/>
                          <a:cs typeface="Clear Sans Bold" panose="020B0604020202020204" charset="0"/>
                        </a:rPr>
                        <a:t>12</a:t>
                      </a:r>
                    </a:p>
                  </a:txBody>
                  <a:tcPr anchor="ctr"/>
                </a:tc>
                <a:tc>
                  <a:txBody>
                    <a:bodyPr/>
                    <a:lstStyle/>
                    <a:p>
                      <a:pPr algn="r"/>
                      <a:r>
                        <a:rPr lang="en-US" sz="2400">
                          <a:latin typeface="Clear Sans Bold" panose="020B0604020202020204" charset="0"/>
                          <a:cs typeface="Clear Sans Bold" panose="020B0604020202020204" charset="0"/>
                        </a:rPr>
                        <a:t>31,000,000</a:t>
                      </a:r>
                    </a:p>
                  </a:txBody>
                  <a:tcPr anchor="ctr"/>
                </a:tc>
                <a:tc>
                  <a:txBody>
                    <a:bodyPr/>
                    <a:lstStyle/>
                    <a:p>
                      <a:pPr algn="ctr"/>
                      <a:r>
                        <a:rPr lang="en-US" sz="2400">
                          <a:latin typeface="Clear Sans Bold" panose="020B0604020202020204" charset="0"/>
                          <a:cs typeface="Clear Sans Bold" panose="020B0604020202020204" charset="0"/>
                        </a:rPr>
                        <a:t>25/04/2026</a:t>
                      </a:r>
                    </a:p>
                  </a:txBody>
                  <a:tcPr anchor="ctr"/>
                </a:tc>
                <a:extLst>
                  <a:ext uri="{0D108BD9-81ED-4DB2-BD59-A6C34878D82A}">
                    <a16:rowId xmlns:a16="http://schemas.microsoft.com/office/drawing/2014/main" val="990256776"/>
                  </a:ext>
                </a:extLst>
              </a:tr>
              <a:tr h="1045083">
                <a:tc>
                  <a:txBody>
                    <a:bodyPr/>
                    <a:lstStyle/>
                    <a:p>
                      <a:pPr algn="ctr"/>
                      <a:r>
                        <a:rPr lang="en-US" sz="2400">
                          <a:latin typeface="Clear Sans Bold" panose="020B0604020202020204" charset="0"/>
                          <a:cs typeface="Clear Sans Bold" panose="020B0604020202020204" charset="0"/>
                        </a:rPr>
                        <a:t>31/12/2023</a:t>
                      </a:r>
                    </a:p>
                  </a:txBody>
                  <a:tcPr anchor="ctr"/>
                </a:tc>
                <a:tc>
                  <a:txBody>
                    <a:bodyPr/>
                    <a:lstStyle/>
                    <a:p>
                      <a:pPr algn="ctr"/>
                      <a:r>
                        <a:rPr lang="en-US" sz="2400">
                          <a:latin typeface="Clear Sans Bold" panose="020B0604020202020204" charset="0"/>
                          <a:cs typeface="Clear Sans Bold" panose="020B0604020202020204" charset="0"/>
                        </a:rPr>
                        <a:t>HH001</a:t>
                      </a:r>
                    </a:p>
                  </a:txBody>
                  <a:tcPr anchor="ctr"/>
                </a:tc>
                <a:tc>
                  <a:txBody>
                    <a:bodyPr/>
                    <a:lstStyle/>
                    <a:p>
                      <a:r>
                        <a:rPr lang="en-US" sz="2400">
                          <a:latin typeface="Clear Sans Bold" panose="020B0604020202020204" charset="0"/>
                          <a:cs typeface="Clear Sans Bold" panose="020B0604020202020204" charset="0"/>
                        </a:rPr>
                        <a:t>Máy xét nghiệm HbA1c</a:t>
                      </a:r>
                    </a:p>
                  </a:txBody>
                  <a:tcPr anchor="ctr"/>
                </a:tc>
                <a:tc>
                  <a:txBody>
                    <a:bodyPr/>
                    <a:lstStyle/>
                    <a:p>
                      <a:r>
                        <a:rPr lang="en-US" sz="2400">
                          <a:latin typeface="Clear Sans Bold" panose="020B0604020202020204" charset="0"/>
                          <a:cs typeface="Clear Sans Bold" panose="020B0604020202020204" charset="0"/>
                        </a:rPr>
                        <a:t>20003</a:t>
                      </a:r>
                    </a:p>
                  </a:txBody>
                  <a:tcPr anchor="ctr"/>
                </a:tc>
                <a:tc>
                  <a:txBody>
                    <a:bodyPr/>
                    <a:lstStyle/>
                    <a:p>
                      <a:pPr algn="r"/>
                      <a:r>
                        <a:rPr lang="en-US" sz="2400">
                          <a:latin typeface="Clear Sans Bold" panose="020B0604020202020204" charset="0"/>
                          <a:cs typeface="Clear Sans Bold" panose="020B0604020202020204" charset="0"/>
                        </a:rPr>
                        <a:t>15</a:t>
                      </a:r>
                    </a:p>
                  </a:txBody>
                  <a:tcPr anchor="ctr"/>
                </a:tc>
                <a:tc>
                  <a:txBody>
                    <a:bodyPr/>
                    <a:lstStyle/>
                    <a:p>
                      <a:pPr algn="r"/>
                      <a:r>
                        <a:rPr lang="en-US" sz="2400">
                          <a:latin typeface="Clear Sans Bold" panose="020B0604020202020204" charset="0"/>
                          <a:cs typeface="Clear Sans Bold" panose="020B0604020202020204" charset="0"/>
                        </a:rPr>
                        <a:t>33,000,000</a:t>
                      </a:r>
                    </a:p>
                  </a:txBody>
                  <a:tcPr anchor="ctr"/>
                </a:tc>
                <a:tc>
                  <a:txBody>
                    <a:bodyPr/>
                    <a:lstStyle/>
                    <a:p>
                      <a:pPr algn="ctr"/>
                      <a:r>
                        <a:rPr lang="en-US" sz="2400">
                          <a:latin typeface="Clear Sans Bold" panose="020B0604020202020204" charset="0"/>
                          <a:cs typeface="Clear Sans Bold" panose="020B0604020202020204" charset="0"/>
                        </a:rPr>
                        <a:t>31/12/2025</a:t>
                      </a:r>
                    </a:p>
                  </a:txBody>
                  <a:tcPr anchor="ctr"/>
                </a:tc>
                <a:extLst>
                  <a:ext uri="{0D108BD9-81ED-4DB2-BD59-A6C34878D82A}">
                    <a16:rowId xmlns:a16="http://schemas.microsoft.com/office/drawing/2014/main" val="3143247034"/>
                  </a:ext>
                </a:extLst>
              </a:tr>
            </a:tbl>
          </a:graphicData>
        </a:graphic>
      </p:graphicFrame>
    </p:spTree>
    <p:extLst>
      <p:ext uri="{BB962C8B-B14F-4D97-AF65-F5344CB8AC3E}">
        <p14:creationId xmlns:p14="http://schemas.microsoft.com/office/powerpoint/2010/main" val="1953520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3">
            <a:extLst>
              <a:ext uri="{FF2B5EF4-FFF2-40B4-BE49-F238E27FC236}">
                <a16:creationId xmlns:a16="http://schemas.microsoft.com/office/drawing/2014/main" id="{1AA31266-415D-4417-9B91-42D4EB014EAE}"/>
              </a:ext>
            </a:extLst>
          </p:cNvPr>
          <p:cNvGraphicFramePr>
            <a:graphicFrameLocks noGrp="1"/>
          </p:cNvGraphicFramePr>
          <p:nvPr>
            <p:extLst>
              <p:ext uri="{D42A27DB-BD31-4B8C-83A1-F6EECF244321}">
                <p14:modId xmlns:p14="http://schemas.microsoft.com/office/powerpoint/2010/main" val="3145157870"/>
              </p:ext>
            </p:extLst>
          </p:nvPr>
        </p:nvGraphicFramePr>
        <p:xfrm>
          <a:off x="1727189" y="1409700"/>
          <a:ext cx="14864105" cy="21336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1858013">
                  <a:extLst>
                    <a:ext uri="{9D8B030D-6E8A-4147-A177-3AD203B41FA5}">
                      <a16:colId xmlns:a16="http://schemas.microsoft.com/office/drawing/2014/main" val="801855656"/>
                    </a:ext>
                  </a:extLst>
                </a:gridCol>
                <a:gridCol w="1399792">
                  <a:extLst>
                    <a:ext uri="{9D8B030D-6E8A-4147-A177-3AD203B41FA5}">
                      <a16:colId xmlns:a16="http://schemas.microsoft.com/office/drawing/2014/main" val="2507666412"/>
                    </a:ext>
                  </a:extLst>
                </a:gridCol>
                <a:gridCol w="2892349">
                  <a:extLst>
                    <a:ext uri="{9D8B030D-6E8A-4147-A177-3AD203B41FA5}">
                      <a16:colId xmlns:a16="http://schemas.microsoft.com/office/drawing/2014/main" val="1997758612"/>
                    </a:ext>
                  </a:extLst>
                </a:gridCol>
                <a:gridCol w="1606861">
                  <a:extLst>
                    <a:ext uri="{9D8B030D-6E8A-4147-A177-3AD203B41FA5}">
                      <a16:colId xmlns:a16="http://schemas.microsoft.com/office/drawing/2014/main" val="3564634923"/>
                    </a:ext>
                  </a:extLst>
                </a:gridCol>
                <a:gridCol w="1533051">
                  <a:extLst>
                    <a:ext uri="{9D8B030D-6E8A-4147-A177-3AD203B41FA5}">
                      <a16:colId xmlns:a16="http://schemas.microsoft.com/office/drawing/2014/main" val="2746084726"/>
                    </a:ext>
                  </a:extLst>
                </a:gridCol>
                <a:gridCol w="1858013">
                  <a:extLst>
                    <a:ext uri="{9D8B030D-6E8A-4147-A177-3AD203B41FA5}">
                      <a16:colId xmlns:a16="http://schemas.microsoft.com/office/drawing/2014/main" val="1979936923"/>
                    </a:ext>
                  </a:extLst>
                </a:gridCol>
                <a:gridCol w="1858013">
                  <a:extLst>
                    <a:ext uri="{9D8B030D-6E8A-4147-A177-3AD203B41FA5}">
                      <a16:colId xmlns:a16="http://schemas.microsoft.com/office/drawing/2014/main" val="2257070720"/>
                    </a:ext>
                  </a:extLst>
                </a:gridCol>
                <a:gridCol w="1858013">
                  <a:extLst>
                    <a:ext uri="{9D8B030D-6E8A-4147-A177-3AD203B41FA5}">
                      <a16:colId xmlns:a16="http://schemas.microsoft.com/office/drawing/2014/main" val="3472956404"/>
                    </a:ext>
                  </a:extLst>
                </a:gridCol>
              </a:tblGrid>
              <a:tr h="533400">
                <a:tc>
                  <a:txBody>
                    <a:bodyPr/>
                    <a:lstStyle/>
                    <a:p>
                      <a:pPr algn="ctr"/>
                      <a:r>
                        <a:rPr lang="en-US" sz="2000">
                          <a:latin typeface="Clear Sans Bold" panose="020B0604020202020204" charset="0"/>
                          <a:cs typeface="Clear Sans Bold" panose="020B0604020202020204" charset="0"/>
                        </a:rPr>
                        <a:t>Ngày nhập</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lô</a:t>
                      </a:r>
                    </a:p>
                  </a:txBody>
                  <a:tcPr anchor="ctr"/>
                </a:tc>
                <a:tc>
                  <a:txBody>
                    <a:bodyPr/>
                    <a:lstStyle/>
                    <a:p>
                      <a:pPr algn="ctr"/>
                      <a:r>
                        <a:rPr lang="en-US" sz="2000">
                          <a:latin typeface="Clear Sans Bold" panose="020B0604020202020204" charset="0"/>
                          <a:cs typeface="Clear Sans Bold" panose="020B0604020202020204" charset="0"/>
                        </a:rPr>
                        <a:t>Số lượng</a:t>
                      </a:r>
                    </a:p>
                  </a:txBody>
                  <a:tcPr anchor="ctr"/>
                </a:tc>
                <a:tc>
                  <a:txBody>
                    <a:bodyPr/>
                    <a:lstStyle/>
                    <a:p>
                      <a:pPr algn="ctr"/>
                      <a:r>
                        <a:rPr lang="en-US" sz="2000">
                          <a:latin typeface="Clear Sans Bold" panose="020B0604020202020204" charset="0"/>
                          <a:cs typeface="Clear Sans Bold" panose="020B0604020202020204" charset="0"/>
                        </a:rPr>
                        <a:t>Giá nhập</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tc>
                  <a:txBody>
                    <a:bodyPr/>
                    <a:lstStyle/>
                    <a:p>
                      <a:pPr algn="ctr"/>
                      <a:r>
                        <a:rPr lang="en-US" sz="2000">
                          <a:latin typeface="Clear Sans Bold" panose="020B0604020202020204" charset="0"/>
                          <a:cs typeface="Clear Sans Bold" panose="020B0604020202020204" charset="0"/>
                        </a:rPr>
                        <a:t>Đã xuất</a:t>
                      </a:r>
                    </a:p>
                  </a:txBody>
                  <a:tcPr anchor="ctr"/>
                </a:tc>
                <a:extLst>
                  <a:ext uri="{0D108BD9-81ED-4DB2-BD59-A6C34878D82A}">
                    <a16:rowId xmlns:a16="http://schemas.microsoft.com/office/drawing/2014/main" val="529661592"/>
                  </a:ext>
                </a:extLst>
              </a:tr>
              <a:tr h="533400">
                <a:tc>
                  <a:txBody>
                    <a:bodyPr/>
                    <a:lstStyle/>
                    <a:p>
                      <a:pPr algn="ctr"/>
                      <a:r>
                        <a:rPr lang="en-US" sz="2000">
                          <a:latin typeface="Clear Sans Bold" panose="020B0604020202020204" charset="0"/>
                          <a:cs typeface="Clear Sans Bold" panose="020B0604020202020204" charset="0"/>
                        </a:rPr>
                        <a:t>22/09/2023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20001</a:t>
                      </a:r>
                    </a:p>
                  </a:txBody>
                  <a:tcPr anchor="ctr"/>
                </a:tc>
                <a:tc>
                  <a:txBody>
                    <a:bodyPr/>
                    <a:lstStyle/>
                    <a:p>
                      <a:pPr algn="r"/>
                      <a:r>
                        <a:rPr lang="en-US" sz="2000">
                          <a:latin typeface="Clear Sans Bold" panose="020B0604020202020204" charset="0"/>
                          <a:cs typeface="Clear Sans Bold" panose="020B0604020202020204" charset="0"/>
                        </a:rPr>
                        <a:t>10</a:t>
                      </a:r>
                    </a:p>
                  </a:txBody>
                  <a:tcPr anchor="ctr"/>
                </a:tc>
                <a:tc>
                  <a:txBody>
                    <a:bodyPr/>
                    <a:lstStyle/>
                    <a:p>
                      <a:pPr algn="r"/>
                      <a:r>
                        <a:rPr lang="en-US" sz="2000">
                          <a:latin typeface="Clear Sans Bold" panose="020B0604020202020204" charset="0"/>
                          <a:cs typeface="Clear Sans Bold" panose="020B0604020202020204" charset="0"/>
                        </a:rPr>
                        <a:t>32,000,000</a:t>
                      </a:r>
                    </a:p>
                  </a:txBody>
                  <a:tcPr anchor="ctr"/>
                </a:tc>
                <a:tc>
                  <a:txBody>
                    <a:bodyPr/>
                    <a:lstStyle/>
                    <a:p>
                      <a:pPr algn="ctr"/>
                      <a:r>
                        <a:rPr lang="en-US" sz="2000">
                          <a:latin typeface="Clear Sans Bold" panose="020B0604020202020204" charset="0"/>
                          <a:cs typeface="Clear Sans Bold" panose="020B0604020202020204" charset="0"/>
                        </a:rPr>
                        <a:t>22/09/2025</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918372076"/>
                  </a:ext>
                </a:extLst>
              </a:tr>
              <a:tr h="533400">
                <a:tc>
                  <a:txBody>
                    <a:bodyPr/>
                    <a:lstStyle/>
                    <a:p>
                      <a:pPr algn="ctr"/>
                      <a:r>
                        <a:rPr lang="en-US" sz="2000">
                          <a:latin typeface="Clear Sans Bold" panose="020B0604020202020204" charset="0"/>
                          <a:cs typeface="Clear Sans Bold" panose="020B0604020202020204" charset="0"/>
                        </a:rPr>
                        <a:t>25/10/2023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20002</a:t>
                      </a:r>
                    </a:p>
                  </a:txBody>
                  <a:tcPr anchor="ctr"/>
                </a:tc>
                <a:tc>
                  <a:txBody>
                    <a:bodyPr/>
                    <a:lstStyle/>
                    <a:p>
                      <a:pPr algn="r"/>
                      <a:r>
                        <a:rPr lang="en-US" sz="2000">
                          <a:latin typeface="Clear Sans Bold" panose="020B0604020202020204" charset="0"/>
                          <a:cs typeface="Clear Sans Bold" panose="020B0604020202020204" charset="0"/>
                        </a:rPr>
                        <a:t>12</a:t>
                      </a:r>
                    </a:p>
                  </a:txBody>
                  <a:tcPr anchor="ctr"/>
                </a:tc>
                <a:tc>
                  <a:txBody>
                    <a:bodyPr/>
                    <a:lstStyle/>
                    <a:p>
                      <a:pPr algn="r"/>
                      <a:r>
                        <a:rPr lang="en-US" sz="2000">
                          <a:latin typeface="Clear Sans Bold" panose="020B0604020202020204" charset="0"/>
                          <a:cs typeface="Clear Sans Bold" panose="020B0604020202020204" charset="0"/>
                        </a:rPr>
                        <a:t>31,000,000</a:t>
                      </a:r>
                    </a:p>
                  </a:txBody>
                  <a:tcPr anchor="ctr"/>
                </a:tc>
                <a:tc>
                  <a:txBody>
                    <a:bodyPr/>
                    <a:lstStyle/>
                    <a:p>
                      <a:pPr algn="ctr"/>
                      <a:r>
                        <a:rPr lang="en-US" sz="2000">
                          <a:latin typeface="Clear Sans Bold" panose="020B0604020202020204" charset="0"/>
                          <a:cs typeface="Clear Sans Bold" panose="020B0604020202020204" charset="0"/>
                        </a:rPr>
                        <a:t>25/04/2026</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990256776"/>
                  </a:ext>
                </a:extLst>
              </a:tr>
              <a:tr h="533400">
                <a:tc>
                  <a:txBody>
                    <a:bodyPr/>
                    <a:lstStyle/>
                    <a:p>
                      <a:pPr algn="ctr"/>
                      <a:r>
                        <a:rPr lang="en-US" sz="2000">
                          <a:latin typeface="Clear Sans Bold" panose="020B0604020202020204" charset="0"/>
                          <a:cs typeface="Clear Sans Bold" panose="020B0604020202020204" charset="0"/>
                        </a:rPr>
                        <a:t>31/12/2023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20003</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33,000,000</a:t>
                      </a:r>
                    </a:p>
                  </a:txBody>
                  <a:tcPr anchor="ctr"/>
                </a:tc>
                <a:tc>
                  <a:txBody>
                    <a:bodyPr/>
                    <a:lstStyle/>
                    <a:p>
                      <a:pPr algn="ctr"/>
                      <a:r>
                        <a:rPr lang="en-US" sz="2000">
                          <a:latin typeface="Clear Sans Bold" panose="020B0604020202020204" charset="0"/>
                          <a:cs typeface="Clear Sans Bold" panose="020B0604020202020204" charset="0"/>
                        </a:rPr>
                        <a:t>31/12/2025</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3143247034"/>
                  </a:ext>
                </a:extLst>
              </a:tr>
            </a:tbl>
          </a:graphicData>
        </a:graphic>
      </p:graphicFrame>
      <p:graphicFrame>
        <p:nvGraphicFramePr>
          <p:cNvPr id="7" name="Table 3">
            <a:extLst>
              <a:ext uri="{FF2B5EF4-FFF2-40B4-BE49-F238E27FC236}">
                <a16:creationId xmlns:a16="http://schemas.microsoft.com/office/drawing/2014/main" id="{6AE5DD62-04CD-48AA-972E-32D7B9448F4A}"/>
              </a:ext>
            </a:extLst>
          </p:cNvPr>
          <p:cNvGraphicFramePr>
            <a:graphicFrameLocks noGrp="1"/>
          </p:cNvGraphicFramePr>
          <p:nvPr>
            <p:extLst>
              <p:ext uri="{D42A27DB-BD31-4B8C-83A1-F6EECF244321}">
                <p14:modId xmlns:p14="http://schemas.microsoft.com/office/powerpoint/2010/main" val="961628689"/>
              </p:ext>
            </p:extLst>
          </p:nvPr>
        </p:nvGraphicFramePr>
        <p:xfrm>
          <a:off x="1711947" y="5829300"/>
          <a:ext cx="14864106" cy="10668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422769">
                  <a:extLst>
                    <a:ext uri="{9D8B030D-6E8A-4147-A177-3AD203B41FA5}">
                      <a16:colId xmlns:a16="http://schemas.microsoft.com/office/drawing/2014/main" val="801855656"/>
                    </a:ext>
                  </a:extLst>
                </a:gridCol>
                <a:gridCol w="1825268">
                  <a:extLst>
                    <a:ext uri="{9D8B030D-6E8A-4147-A177-3AD203B41FA5}">
                      <a16:colId xmlns:a16="http://schemas.microsoft.com/office/drawing/2014/main" val="2507666412"/>
                    </a:ext>
                  </a:extLst>
                </a:gridCol>
                <a:gridCol w="3771498">
                  <a:extLst>
                    <a:ext uri="{9D8B030D-6E8A-4147-A177-3AD203B41FA5}">
                      <a16:colId xmlns:a16="http://schemas.microsoft.com/office/drawing/2014/main" val="1997758612"/>
                    </a:ext>
                  </a:extLst>
                </a:gridCol>
                <a:gridCol w="2277239">
                  <a:extLst>
                    <a:ext uri="{9D8B030D-6E8A-4147-A177-3AD203B41FA5}">
                      <a16:colId xmlns:a16="http://schemas.microsoft.com/office/drawing/2014/main" val="2746084726"/>
                    </a:ext>
                  </a:extLst>
                </a:gridCol>
                <a:gridCol w="2144563">
                  <a:extLst>
                    <a:ext uri="{9D8B030D-6E8A-4147-A177-3AD203B41FA5}">
                      <a16:colId xmlns:a16="http://schemas.microsoft.com/office/drawing/2014/main" val="1979936923"/>
                    </a:ext>
                  </a:extLst>
                </a:gridCol>
                <a:gridCol w="2422769">
                  <a:extLst>
                    <a:ext uri="{9D8B030D-6E8A-4147-A177-3AD203B41FA5}">
                      <a16:colId xmlns:a16="http://schemas.microsoft.com/office/drawing/2014/main" val="2257070720"/>
                    </a:ext>
                  </a:extLst>
                </a:gridCol>
              </a:tblGrid>
              <a:tr h="533400">
                <a:tc>
                  <a:txBody>
                    <a:bodyPr/>
                    <a:lstStyle/>
                    <a:p>
                      <a:pPr algn="ctr"/>
                      <a:r>
                        <a:rPr lang="en-US" sz="2000">
                          <a:latin typeface="Clear Sans Bold" panose="020B0604020202020204" charset="0"/>
                          <a:cs typeface="Clear Sans Bold" panose="020B0604020202020204" charset="0"/>
                        </a:rPr>
                        <a:t>Ngày xuất</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lượng xuất</a:t>
                      </a:r>
                    </a:p>
                  </a:txBody>
                  <a:tcPr anchor="ctr"/>
                </a:tc>
                <a:tc>
                  <a:txBody>
                    <a:bodyPr/>
                    <a:lstStyle/>
                    <a:p>
                      <a:pPr algn="ctr"/>
                      <a:r>
                        <a:rPr lang="en-US" sz="2000">
                          <a:latin typeface="Clear Sans Bold" panose="020B0604020202020204" charset="0"/>
                          <a:cs typeface="Clear Sans Bold" panose="020B0604020202020204" charset="0"/>
                        </a:rPr>
                        <a:t>Giá xuất</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extLst>
                  <a:ext uri="{0D108BD9-81ED-4DB2-BD59-A6C34878D82A}">
                    <a16:rowId xmlns:a16="http://schemas.microsoft.com/office/drawing/2014/main" val="529661592"/>
                  </a:ext>
                </a:extLst>
              </a:tr>
              <a:tr h="533400">
                <a:tc>
                  <a:txBody>
                    <a:bodyPr/>
                    <a:lstStyle/>
                    <a:p>
                      <a:pPr algn="ctr"/>
                      <a:r>
                        <a:rPr lang="en-US" sz="2000">
                          <a:latin typeface="Clear Sans Bold" panose="020B0604020202020204" charset="0"/>
                          <a:cs typeface="Clear Sans Bold" panose="020B0604020202020204" charset="0"/>
                        </a:rPr>
                        <a:t>01/01/2024</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xx,xxx,xxx</a:t>
                      </a:r>
                    </a:p>
                  </a:txBody>
                  <a:tcPr anchor="ctr"/>
                </a:tc>
                <a:tc>
                  <a:txBody>
                    <a:bodyPr/>
                    <a:lstStyle/>
                    <a:p>
                      <a:pPr algn="ctr"/>
                      <a:r>
                        <a:rPr lang="en-US" sz="2000">
                          <a:latin typeface="Clear Sans Bold" panose="020B0604020202020204" charset="0"/>
                          <a:cs typeface="Clear Sans Bold" panose="020B0604020202020204" charset="0"/>
                        </a:rPr>
                        <a:t>22/09/2025</a:t>
                      </a:r>
                    </a:p>
                  </a:txBody>
                  <a:tcPr anchor="ctr"/>
                </a:tc>
                <a:extLst>
                  <a:ext uri="{0D108BD9-81ED-4DB2-BD59-A6C34878D82A}">
                    <a16:rowId xmlns:a16="http://schemas.microsoft.com/office/drawing/2014/main" val="918372076"/>
                  </a:ext>
                </a:extLst>
              </a:tr>
            </a:tbl>
          </a:graphicData>
        </a:graphic>
      </p:graphicFrame>
      <p:graphicFrame>
        <p:nvGraphicFramePr>
          <p:cNvPr id="8" name="Table 3">
            <a:extLst>
              <a:ext uri="{FF2B5EF4-FFF2-40B4-BE49-F238E27FC236}">
                <a16:creationId xmlns:a16="http://schemas.microsoft.com/office/drawing/2014/main" id="{9727E733-9583-4C5B-A261-FFBDB52EEC84}"/>
              </a:ext>
            </a:extLst>
          </p:cNvPr>
          <p:cNvGraphicFramePr>
            <a:graphicFrameLocks noGrp="1"/>
          </p:cNvGraphicFramePr>
          <p:nvPr>
            <p:extLst>
              <p:ext uri="{D42A27DB-BD31-4B8C-83A1-F6EECF244321}">
                <p14:modId xmlns:p14="http://schemas.microsoft.com/office/powerpoint/2010/main" val="3487623753"/>
              </p:ext>
            </p:extLst>
          </p:nvPr>
        </p:nvGraphicFramePr>
        <p:xfrm>
          <a:off x="1727189" y="1409700"/>
          <a:ext cx="14864105" cy="21336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1858013">
                  <a:extLst>
                    <a:ext uri="{9D8B030D-6E8A-4147-A177-3AD203B41FA5}">
                      <a16:colId xmlns:a16="http://schemas.microsoft.com/office/drawing/2014/main" val="801855656"/>
                    </a:ext>
                  </a:extLst>
                </a:gridCol>
                <a:gridCol w="1399792">
                  <a:extLst>
                    <a:ext uri="{9D8B030D-6E8A-4147-A177-3AD203B41FA5}">
                      <a16:colId xmlns:a16="http://schemas.microsoft.com/office/drawing/2014/main" val="2507666412"/>
                    </a:ext>
                  </a:extLst>
                </a:gridCol>
                <a:gridCol w="2892349">
                  <a:extLst>
                    <a:ext uri="{9D8B030D-6E8A-4147-A177-3AD203B41FA5}">
                      <a16:colId xmlns:a16="http://schemas.microsoft.com/office/drawing/2014/main" val="1997758612"/>
                    </a:ext>
                  </a:extLst>
                </a:gridCol>
                <a:gridCol w="1606861">
                  <a:extLst>
                    <a:ext uri="{9D8B030D-6E8A-4147-A177-3AD203B41FA5}">
                      <a16:colId xmlns:a16="http://schemas.microsoft.com/office/drawing/2014/main" val="3564634923"/>
                    </a:ext>
                  </a:extLst>
                </a:gridCol>
                <a:gridCol w="1533051">
                  <a:extLst>
                    <a:ext uri="{9D8B030D-6E8A-4147-A177-3AD203B41FA5}">
                      <a16:colId xmlns:a16="http://schemas.microsoft.com/office/drawing/2014/main" val="2746084726"/>
                    </a:ext>
                  </a:extLst>
                </a:gridCol>
                <a:gridCol w="1858013">
                  <a:extLst>
                    <a:ext uri="{9D8B030D-6E8A-4147-A177-3AD203B41FA5}">
                      <a16:colId xmlns:a16="http://schemas.microsoft.com/office/drawing/2014/main" val="1979936923"/>
                    </a:ext>
                  </a:extLst>
                </a:gridCol>
                <a:gridCol w="1858013">
                  <a:extLst>
                    <a:ext uri="{9D8B030D-6E8A-4147-A177-3AD203B41FA5}">
                      <a16:colId xmlns:a16="http://schemas.microsoft.com/office/drawing/2014/main" val="2257070720"/>
                    </a:ext>
                  </a:extLst>
                </a:gridCol>
                <a:gridCol w="1858013">
                  <a:extLst>
                    <a:ext uri="{9D8B030D-6E8A-4147-A177-3AD203B41FA5}">
                      <a16:colId xmlns:a16="http://schemas.microsoft.com/office/drawing/2014/main" val="3472956404"/>
                    </a:ext>
                  </a:extLst>
                </a:gridCol>
              </a:tblGrid>
              <a:tr h="533400">
                <a:tc>
                  <a:txBody>
                    <a:bodyPr/>
                    <a:lstStyle/>
                    <a:p>
                      <a:pPr algn="ctr"/>
                      <a:r>
                        <a:rPr lang="en-US" sz="2000">
                          <a:latin typeface="Clear Sans Bold" panose="020B0604020202020204" charset="0"/>
                          <a:cs typeface="Clear Sans Bold" panose="020B0604020202020204" charset="0"/>
                        </a:rPr>
                        <a:t>Ngày nhập</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lô</a:t>
                      </a:r>
                    </a:p>
                  </a:txBody>
                  <a:tcPr anchor="ctr"/>
                </a:tc>
                <a:tc>
                  <a:txBody>
                    <a:bodyPr/>
                    <a:lstStyle/>
                    <a:p>
                      <a:pPr algn="ctr"/>
                      <a:r>
                        <a:rPr lang="en-US" sz="2000">
                          <a:latin typeface="Clear Sans Bold" panose="020B0604020202020204" charset="0"/>
                          <a:cs typeface="Clear Sans Bold" panose="020B0604020202020204" charset="0"/>
                        </a:rPr>
                        <a:t>Số lượng</a:t>
                      </a:r>
                    </a:p>
                  </a:txBody>
                  <a:tcPr anchor="ctr"/>
                </a:tc>
                <a:tc>
                  <a:txBody>
                    <a:bodyPr/>
                    <a:lstStyle/>
                    <a:p>
                      <a:pPr algn="ctr"/>
                      <a:r>
                        <a:rPr lang="en-US" sz="2000">
                          <a:latin typeface="Clear Sans Bold" panose="020B0604020202020204" charset="0"/>
                          <a:cs typeface="Clear Sans Bold" panose="020B0604020202020204" charset="0"/>
                        </a:rPr>
                        <a:t>Giá nhập</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tc>
                  <a:txBody>
                    <a:bodyPr/>
                    <a:lstStyle/>
                    <a:p>
                      <a:pPr algn="ctr"/>
                      <a:r>
                        <a:rPr lang="en-US" sz="2000">
                          <a:latin typeface="Clear Sans Bold" panose="020B0604020202020204" charset="0"/>
                          <a:cs typeface="Clear Sans Bold" panose="020B0604020202020204" charset="0"/>
                        </a:rPr>
                        <a:t>Đã xuất</a:t>
                      </a:r>
                    </a:p>
                  </a:txBody>
                  <a:tcPr anchor="ctr"/>
                </a:tc>
                <a:extLst>
                  <a:ext uri="{0D108BD9-81ED-4DB2-BD59-A6C34878D82A}">
                    <a16:rowId xmlns:a16="http://schemas.microsoft.com/office/drawing/2014/main" val="529661592"/>
                  </a:ext>
                </a:extLst>
              </a:tr>
              <a:tr h="533400">
                <a:tc>
                  <a:txBody>
                    <a:bodyPr/>
                    <a:lstStyle/>
                    <a:p>
                      <a:pPr algn="ctr"/>
                      <a:r>
                        <a:rPr lang="en-US" sz="2000">
                          <a:solidFill>
                            <a:srgbClr val="FF0000"/>
                          </a:solidFill>
                          <a:latin typeface="Clear Sans Bold" panose="020B0604020202020204" charset="0"/>
                          <a:cs typeface="Clear Sans Bold" panose="020B0604020202020204" charset="0"/>
                        </a:rPr>
                        <a:t>22/09/2023</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HH001</a:t>
                      </a:r>
                    </a:p>
                  </a:txBody>
                  <a:tcPr anchor="ctr"/>
                </a:tc>
                <a:tc>
                  <a:txBody>
                    <a:bodyPr/>
                    <a:lstStyle/>
                    <a:p>
                      <a:r>
                        <a:rPr lang="en-US" sz="2000">
                          <a:solidFill>
                            <a:srgbClr val="FF0000"/>
                          </a:solidFill>
                          <a:latin typeface="Clear Sans Bold" panose="020B0604020202020204" charset="0"/>
                          <a:cs typeface="Clear Sans Bold" panose="020B0604020202020204" charset="0"/>
                        </a:rPr>
                        <a:t>Máy xét nghiệm HbA1c</a:t>
                      </a:r>
                    </a:p>
                  </a:txBody>
                  <a:tcPr anchor="ctr"/>
                </a:tc>
                <a:tc>
                  <a:txBody>
                    <a:bodyPr/>
                    <a:lstStyle/>
                    <a:p>
                      <a:r>
                        <a:rPr lang="en-US" sz="2000">
                          <a:solidFill>
                            <a:srgbClr val="FF0000"/>
                          </a:solidFill>
                          <a:latin typeface="Clear Sans Bold" panose="020B0604020202020204" charset="0"/>
                          <a:cs typeface="Clear Sans Bold" panose="020B0604020202020204" charset="0"/>
                        </a:rPr>
                        <a:t>20001</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10</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32,000,000</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22/09/2025</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10</a:t>
                      </a:r>
                    </a:p>
                  </a:txBody>
                  <a:tcPr anchor="ctr"/>
                </a:tc>
                <a:extLst>
                  <a:ext uri="{0D108BD9-81ED-4DB2-BD59-A6C34878D82A}">
                    <a16:rowId xmlns:a16="http://schemas.microsoft.com/office/drawing/2014/main" val="918372076"/>
                  </a:ext>
                </a:extLst>
              </a:tr>
              <a:tr h="533400">
                <a:tc>
                  <a:txBody>
                    <a:bodyPr/>
                    <a:lstStyle/>
                    <a:p>
                      <a:pPr algn="ctr"/>
                      <a:r>
                        <a:rPr lang="en-US" sz="2000">
                          <a:solidFill>
                            <a:srgbClr val="FF0000"/>
                          </a:solidFill>
                          <a:latin typeface="Clear Sans Bold" panose="020B0604020202020204" charset="0"/>
                          <a:cs typeface="Clear Sans Bold" panose="020B0604020202020204" charset="0"/>
                        </a:rPr>
                        <a:t>25/10/2023</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HH001</a:t>
                      </a:r>
                    </a:p>
                  </a:txBody>
                  <a:tcPr anchor="ctr"/>
                </a:tc>
                <a:tc>
                  <a:txBody>
                    <a:bodyPr/>
                    <a:lstStyle/>
                    <a:p>
                      <a:r>
                        <a:rPr lang="en-US" sz="2000">
                          <a:solidFill>
                            <a:srgbClr val="FF0000"/>
                          </a:solidFill>
                          <a:latin typeface="Clear Sans Bold" panose="020B0604020202020204" charset="0"/>
                          <a:cs typeface="Clear Sans Bold" panose="020B0604020202020204" charset="0"/>
                        </a:rPr>
                        <a:t>Máy xét nghiệm HbA1c</a:t>
                      </a:r>
                    </a:p>
                  </a:txBody>
                  <a:tcPr anchor="ctr"/>
                </a:tc>
                <a:tc>
                  <a:txBody>
                    <a:bodyPr/>
                    <a:lstStyle/>
                    <a:p>
                      <a:r>
                        <a:rPr lang="en-US" sz="2000">
                          <a:solidFill>
                            <a:srgbClr val="FF0000"/>
                          </a:solidFill>
                          <a:latin typeface="Clear Sans Bold" panose="020B0604020202020204" charset="0"/>
                          <a:cs typeface="Clear Sans Bold" panose="020B0604020202020204" charset="0"/>
                        </a:rPr>
                        <a:t>20002</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12</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31,000,000</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25/04/2026</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3</a:t>
                      </a:r>
                    </a:p>
                  </a:txBody>
                  <a:tcPr anchor="ctr"/>
                </a:tc>
                <a:extLst>
                  <a:ext uri="{0D108BD9-81ED-4DB2-BD59-A6C34878D82A}">
                    <a16:rowId xmlns:a16="http://schemas.microsoft.com/office/drawing/2014/main" val="990256776"/>
                  </a:ext>
                </a:extLst>
              </a:tr>
              <a:tr h="533400">
                <a:tc>
                  <a:txBody>
                    <a:bodyPr/>
                    <a:lstStyle/>
                    <a:p>
                      <a:pPr algn="ctr"/>
                      <a:r>
                        <a:rPr lang="en-US" sz="2000">
                          <a:latin typeface="Clear Sans Bold" panose="020B0604020202020204" charset="0"/>
                          <a:cs typeface="Clear Sans Bold" panose="020B0604020202020204" charset="0"/>
                        </a:rPr>
                        <a:t>31/12/2023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20003</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33,000,000</a:t>
                      </a:r>
                    </a:p>
                  </a:txBody>
                  <a:tcPr anchor="ctr"/>
                </a:tc>
                <a:tc>
                  <a:txBody>
                    <a:bodyPr/>
                    <a:lstStyle/>
                    <a:p>
                      <a:pPr algn="ctr"/>
                      <a:r>
                        <a:rPr lang="en-US" sz="2000">
                          <a:latin typeface="Clear Sans Bold" panose="020B0604020202020204" charset="0"/>
                          <a:cs typeface="Clear Sans Bold" panose="020B0604020202020204" charset="0"/>
                        </a:rPr>
                        <a:t>31/12/2025</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3143247034"/>
                  </a:ext>
                </a:extLst>
              </a:tr>
            </a:tbl>
          </a:graphicData>
        </a:graphic>
      </p:graphicFrame>
      <p:sp>
        <p:nvSpPr>
          <p:cNvPr id="9" name="TextBox 7">
            <a:extLst>
              <a:ext uri="{FF2B5EF4-FFF2-40B4-BE49-F238E27FC236}">
                <a16:creationId xmlns:a16="http://schemas.microsoft.com/office/drawing/2014/main" id="{3A8F5EB8-9A24-4337-822E-20999BAEFAAC}"/>
              </a:ext>
            </a:extLst>
          </p:cNvPr>
          <p:cNvSpPr txBox="1"/>
          <p:nvPr/>
        </p:nvSpPr>
        <p:spPr>
          <a:xfrm>
            <a:off x="1727187" y="723900"/>
            <a:ext cx="7323741" cy="508445"/>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Hàng nhập kho</a:t>
            </a:r>
          </a:p>
        </p:txBody>
      </p:sp>
      <p:sp>
        <p:nvSpPr>
          <p:cNvPr id="10" name="TextBox 7">
            <a:extLst>
              <a:ext uri="{FF2B5EF4-FFF2-40B4-BE49-F238E27FC236}">
                <a16:creationId xmlns:a16="http://schemas.microsoft.com/office/drawing/2014/main" id="{8772109D-425C-46D8-A713-A7EA08A8C6E3}"/>
              </a:ext>
            </a:extLst>
          </p:cNvPr>
          <p:cNvSpPr txBox="1"/>
          <p:nvPr/>
        </p:nvSpPr>
        <p:spPr>
          <a:xfrm>
            <a:off x="1727187" y="5143500"/>
            <a:ext cx="7323741" cy="508445"/>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Hàng xuất kho</a:t>
            </a:r>
          </a:p>
        </p:txBody>
      </p:sp>
    </p:spTree>
    <p:extLst>
      <p:ext uri="{BB962C8B-B14F-4D97-AF65-F5344CB8AC3E}">
        <p14:creationId xmlns:p14="http://schemas.microsoft.com/office/powerpoint/2010/main" val="42496991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down)">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3">
            <a:extLst>
              <a:ext uri="{FF2B5EF4-FFF2-40B4-BE49-F238E27FC236}">
                <a16:creationId xmlns:a16="http://schemas.microsoft.com/office/drawing/2014/main" id="{9727E733-9583-4C5B-A261-FFBDB52EEC84}"/>
              </a:ext>
            </a:extLst>
          </p:cNvPr>
          <p:cNvGraphicFramePr>
            <a:graphicFrameLocks noGrp="1"/>
          </p:cNvGraphicFramePr>
          <p:nvPr>
            <p:extLst>
              <p:ext uri="{D42A27DB-BD31-4B8C-83A1-F6EECF244321}">
                <p14:modId xmlns:p14="http://schemas.microsoft.com/office/powerpoint/2010/main" val="3664452808"/>
              </p:ext>
            </p:extLst>
          </p:nvPr>
        </p:nvGraphicFramePr>
        <p:xfrm>
          <a:off x="1711947" y="4076700"/>
          <a:ext cx="14864105" cy="21336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1858013">
                  <a:extLst>
                    <a:ext uri="{9D8B030D-6E8A-4147-A177-3AD203B41FA5}">
                      <a16:colId xmlns:a16="http://schemas.microsoft.com/office/drawing/2014/main" val="801855656"/>
                    </a:ext>
                  </a:extLst>
                </a:gridCol>
                <a:gridCol w="1399792">
                  <a:extLst>
                    <a:ext uri="{9D8B030D-6E8A-4147-A177-3AD203B41FA5}">
                      <a16:colId xmlns:a16="http://schemas.microsoft.com/office/drawing/2014/main" val="2507666412"/>
                    </a:ext>
                  </a:extLst>
                </a:gridCol>
                <a:gridCol w="2892349">
                  <a:extLst>
                    <a:ext uri="{9D8B030D-6E8A-4147-A177-3AD203B41FA5}">
                      <a16:colId xmlns:a16="http://schemas.microsoft.com/office/drawing/2014/main" val="1997758612"/>
                    </a:ext>
                  </a:extLst>
                </a:gridCol>
                <a:gridCol w="1606861">
                  <a:extLst>
                    <a:ext uri="{9D8B030D-6E8A-4147-A177-3AD203B41FA5}">
                      <a16:colId xmlns:a16="http://schemas.microsoft.com/office/drawing/2014/main" val="3564634923"/>
                    </a:ext>
                  </a:extLst>
                </a:gridCol>
                <a:gridCol w="1533051">
                  <a:extLst>
                    <a:ext uri="{9D8B030D-6E8A-4147-A177-3AD203B41FA5}">
                      <a16:colId xmlns:a16="http://schemas.microsoft.com/office/drawing/2014/main" val="2746084726"/>
                    </a:ext>
                  </a:extLst>
                </a:gridCol>
                <a:gridCol w="1858013">
                  <a:extLst>
                    <a:ext uri="{9D8B030D-6E8A-4147-A177-3AD203B41FA5}">
                      <a16:colId xmlns:a16="http://schemas.microsoft.com/office/drawing/2014/main" val="1979936923"/>
                    </a:ext>
                  </a:extLst>
                </a:gridCol>
                <a:gridCol w="1858013">
                  <a:extLst>
                    <a:ext uri="{9D8B030D-6E8A-4147-A177-3AD203B41FA5}">
                      <a16:colId xmlns:a16="http://schemas.microsoft.com/office/drawing/2014/main" val="2257070720"/>
                    </a:ext>
                  </a:extLst>
                </a:gridCol>
                <a:gridCol w="1858013">
                  <a:extLst>
                    <a:ext uri="{9D8B030D-6E8A-4147-A177-3AD203B41FA5}">
                      <a16:colId xmlns:a16="http://schemas.microsoft.com/office/drawing/2014/main" val="3472956404"/>
                    </a:ext>
                  </a:extLst>
                </a:gridCol>
              </a:tblGrid>
              <a:tr h="533400">
                <a:tc>
                  <a:txBody>
                    <a:bodyPr/>
                    <a:lstStyle/>
                    <a:p>
                      <a:pPr algn="ctr"/>
                      <a:r>
                        <a:rPr lang="en-US" sz="2000">
                          <a:latin typeface="Clear Sans Bold" panose="020B0604020202020204" charset="0"/>
                          <a:cs typeface="Clear Sans Bold" panose="020B0604020202020204" charset="0"/>
                        </a:rPr>
                        <a:t>Ngày nhập</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lô</a:t>
                      </a:r>
                    </a:p>
                  </a:txBody>
                  <a:tcPr anchor="ctr"/>
                </a:tc>
                <a:tc>
                  <a:txBody>
                    <a:bodyPr/>
                    <a:lstStyle/>
                    <a:p>
                      <a:pPr algn="ctr"/>
                      <a:r>
                        <a:rPr lang="en-US" sz="2000">
                          <a:latin typeface="Clear Sans Bold" panose="020B0604020202020204" charset="0"/>
                          <a:cs typeface="Clear Sans Bold" panose="020B0604020202020204" charset="0"/>
                        </a:rPr>
                        <a:t>Số lượng</a:t>
                      </a:r>
                    </a:p>
                  </a:txBody>
                  <a:tcPr anchor="ctr"/>
                </a:tc>
                <a:tc>
                  <a:txBody>
                    <a:bodyPr/>
                    <a:lstStyle/>
                    <a:p>
                      <a:pPr algn="ctr"/>
                      <a:r>
                        <a:rPr lang="en-US" sz="2000">
                          <a:latin typeface="Clear Sans Bold" panose="020B0604020202020204" charset="0"/>
                          <a:cs typeface="Clear Sans Bold" panose="020B0604020202020204" charset="0"/>
                        </a:rPr>
                        <a:t>Giá nhập</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tc>
                  <a:txBody>
                    <a:bodyPr/>
                    <a:lstStyle/>
                    <a:p>
                      <a:pPr algn="ctr"/>
                      <a:r>
                        <a:rPr lang="en-US" sz="2000">
                          <a:latin typeface="Clear Sans Bold" panose="020B0604020202020204" charset="0"/>
                          <a:cs typeface="Clear Sans Bold" panose="020B0604020202020204" charset="0"/>
                        </a:rPr>
                        <a:t>Đã xuất</a:t>
                      </a:r>
                    </a:p>
                  </a:txBody>
                  <a:tcPr anchor="ctr"/>
                </a:tc>
                <a:extLst>
                  <a:ext uri="{0D108BD9-81ED-4DB2-BD59-A6C34878D82A}">
                    <a16:rowId xmlns:a16="http://schemas.microsoft.com/office/drawing/2014/main" val="529661592"/>
                  </a:ext>
                </a:extLst>
              </a:tr>
              <a:tr h="533400">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22/09/2023</a:t>
                      </a:r>
                    </a:p>
                  </a:txBody>
                  <a:tcPr anchor="ctr"/>
                </a:tc>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HH001</a:t>
                      </a:r>
                    </a:p>
                  </a:txBody>
                  <a:tcPr anchor="ctr"/>
                </a:tc>
                <a:tc>
                  <a:txBody>
                    <a:bodyPr/>
                    <a:lstStyle/>
                    <a:p>
                      <a:r>
                        <a:rPr lang="en-US" sz="2000">
                          <a:solidFill>
                            <a:schemeClr val="tx1">
                              <a:lumMod val="95000"/>
                              <a:lumOff val="5000"/>
                            </a:schemeClr>
                          </a:solidFill>
                          <a:latin typeface="Clear Sans Bold" panose="020B0604020202020204" charset="0"/>
                          <a:cs typeface="Clear Sans Bold" panose="020B0604020202020204" charset="0"/>
                        </a:rPr>
                        <a:t>Máy xét nghiệm HbA1c</a:t>
                      </a:r>
                    </a:p>
                  </a:txBody>
                  <a:tcPr anchor="ctr"/>
                </a:tc>
                <a:tc>
                  <a:txBody>
                    <a:bodyPr/>
                    <a:lstStyle/>
                    <a:p>
                      <a:r>
                        <a:rPr lang="en-US" sz="2000">
                          <a:solidFill>
                            <a:schemeClr val="tx1">
                              <a:lumMod val="95000"/>
                              <a:lumOff val="5000"/>
                            </a:schemeClr>
                          </a:solidFill>
                          <a:latin typeface="Clear Sans Bold" panose="020B0604020202020204" charset="0"/>
                          <a:cs typeface="Clear Sans Bold" panose="020B0604020202020204" charset="0"/>
                        </a:rPr>
                        <a:t>20001</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10</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32,000,000</a:t>
                      </a:r>
                    </a:p>
                  </a:txBody>
                  <a:tcPr anchor="ctr"/>
                </a:tc>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22/09/2025</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918372076"/>
                  </a:ext>
                </a:extLst>
              </a:tr>
              <a:tr h="533400">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25/10/2023</a:t>
                      </a:r>
                    </a:p>
                  </a:txBody>
                  <a:tcPr anchor="ctr"/>
                </a:tc>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HH001</a:t>
                      </a:r>
                    </a:p>
                  </a:txBody>
                  <a:tcPr anchor="ctr"/>
                </a:tc>
                <a:tc>
                  <a:txBody>
                    <a:bodyPr/>
                    <a:lstStyle/>
                    <a:p>
                      <a:r>
                        <a:rPr lang="en-US" sz="2000">
                          <a:solidFill>
                            <a:schemeClr val="tx1">
                              <a:lumMod val="95000"/>
                              <a:lumOff val="5000"/>
                            </a:schemeClr>
                          </a:solidFill>
                          <a:latin typeface="Clear Sans Bold" panose="020B0604020202020204" charset="0"/>
                          <a:cs typeface="Clear Sans Bold" panose="020B0604020202020204" charset="0"/>
                        </a:rPr>
                        <a:t>Máy xét nghiệm HbA1c</a:t>
                      </a:r>
                    </a:p>
                  </a:txBody>
                  <a:tcPr anchor="ctr"/>
                </a:tc>
                <a:tc>
                  <a:txBody>
                    <a:bodyPr/>
                    <a:lstStyle/>
                    <a:p>
                      <a:r>
                        <a:rPr lang="en-US" sz="2000">
                          <a:solidFill>
                            <a:schemeClr val="tx1">
                              <a:lumMod val="95000"/>
                              <a:lumOff val="5000"/>
                            </a:schemeClr>
                          </a:solidFill>
                          <a:latin typeface="Clear Sans Bold" panose="020B0604020202020204" charset="0"/>
                          <a:cs typeface="Clear Sans Bold" panose="020B0604020202020204" charset="0"/>
                        </a:rPr>
                        <a:t>20002</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12</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31,000,000</a:t>
                      </a:r>
                    </a:p>
                  </a:txBody>
                  <a:tcPr anchor="ctr"/>
                </a:tc>
                <a:tc>
                  <a:txBody>
                    <a:bodyPr/>
                    <a:lstStyle/>
                    <a:p>
                      <a:pPr algn="ctr"/>
                      <a:r>
                        <a:rPr lang="en-US" sz="2000">
                          <a:solidFill>
                            <a:schemeClr val="tx1">
                              <a:lumMod val="95000"/>
                              <a:lumOff val="5000"/>
                            </a:schemeClr>
                          </a:solidFill>
                          <a:latin typeface="Clear Sans Bold" panose="020B0604020202020204" charset="0"/>
                          <a:cs typeface="Clear Sans Bold" panose="020B0604020202020204" charset="0"/>
                        </a:rPr>
                        <a:t>25/04/2026</a:t>
                      </a:r>
                    </a:p>
                  </a:txBody>
                  <a:tcPr anchor="ctr"/>
                </a:tc>
                <a:tc>
                  <a:txBody>
                    <a:bodyPr/>
                    <a:lstStyle/>
                    <a:p>
                      <a:pPr algn="r"/>
                      <a:r>
                        <a:rPr lang="en-US" sz="2000">
                          <a:solidFill>
                            <a:schemeClr val="tx1">
                              <a:lumMod val="95000"/>
                              <a:lumOff val="5000"/>
                            </a:schemeClr>
                          </a:solidFill>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990256776"/>
                  </a:ext>
                </a:extLst>
              </a:tr>
              <a:tr h="533400">
                <a:tc>
                  <a:txBody>
                    <a:bodyPr/>
                    <a:lstStyle/>
                    <a:p>
                      <a:pPr algn="ctr"/>
                      <a:r>
                        <a:rPr lang="en-US" sz="2000">
                          <a:latin typeface="Clear Sans Bold" panose="020B0604020202020204" charset="0"/>
                          <a:cs typeface="Clear Sans Bold" panose="020B0604020202020204" charset="0"/>
                        </a:rPr>
                        <a:t>31/12/2023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20003</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33,000,000</a:t>
                      </a:r>
                    </a:p>
                  </a:txBody>
                  <a:tcPr anchor="ctr"/>
                </a:tc>
                <a:tc>
                  <a:txBody>
                    <a:bodyPr/>
                    <a:lstStyle/>
                    <a:p>
                      <a:pPr algn="ctr"/>
                      <a:r>
                        <a:rPr lang="en-US" sz="2000">
                          <a:latin typeface="Clear Sans Bold" panose="020B0604020202020204" charset="0"/>
                          <a:cs typeface="Clear Sans Bold" panose="020B0604020202020204" charset="0"/>
                        </a:rPr>
                        <a:t>31/12/2025</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3143247034"/>
                  </a:ext>
                </a:extLst>
              </a:tr>
            </a:tbl>
          </a:graphicData>
        </a:graphic>
      </p:graphicFrame>
      <p:graphicFrame>
        <p:nvGraphicFramePr>
          <p:cNvPr id="2" name="Table 3">
            <a:extLst>
              <a:ext uri="{FF2B5EF4-FFF2-40B4-BE49-F238E27FC236}">
                <a16:creationId xmlns:a16="http://schemas.microsoft.com/office/drawing/2014/main" id="{1AA31266-415D-4417-9B91-42D4EB014EAE}"/>
              </a:ext>
            </a:extLst>
          </p:cNvPr>
          <p:cNvGraphicFramePr>
            <a:graphicFrameLocks noGrp="1"/>
          </p:cNvGraphicFramePr>
          <p:nvPr>
            <p:extLst>
              <p:ext uri="{D42A27DB-BD31-4B8C-83A1-F6EECF244321}">
                <p14:modId xmlns:p14="http://schemas.microsoft.com/office/powerpoint/2010/main" val="1877221005"/>
              </p:ext>
            </p:extLst>
          </p:nvPr>
        </p:nvGraphicFramePr>
        <p:xfrm>
          <a:off x="1727189" y="800100"/>
          <a:ext cx="14864102" cy="21336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23443">
                  <a:extLst>
                    <a:ext uri="{9D8B030D-6E8A-4147-A177-3AD203B41FA5}">
                      <a16:colId xmlns:a16="http://schemas.microsoft.com/office/drawing/2014/main" val="801855656"/>
                    </a:ext>
                  </a:extLst>
                </a:gridCol>
                <a:gridCol w="1599762">
                  <a:extLst>
                    <a:ext uri="{9D8B030D-6E8A-4147-A177-3AD203B41FA5}">
                      <a16:colId xmlns:a16="http://schemas.microsoft.com/office/drawing/2014/main" val="2507666412"/>
                    </a:ext>
                  </a:extLst>
                </a:gridCol>
                <a:gridCol w="3305541">
                  <a:extLst>
                    <a:ext uri="{9D8B030D-6E8A-4147-A177-3AD203B41FA5}">
                      <a16:colId xmlns:a16="http://schemas.microsoft.com/office/drawing/2014/main" val="1997758612"/>
                    </a:ext>
                  </a:extLst>
                </a:gridCol>
                <a:gridCol w="1836412">
                  <a:extLst>
                    <a:ext uri="{9D8B030D-6E8A-4147-A177-3AD203B41FA5}">
                      <a16:colId xmlns:a16="http://schemas.microsoft.com/office/drawing/2014/main" val="3564634923"/>
                    </a:ext>
                  </a:extLst>
                </a:gridCol>
                <a:gridCol w="1752058">
                  <a:extLst>
                    <a:ext uri="{9D8B030D-6E8A-4147-A177-3AD203B41FA5}">
                      <a16:colId xmlns:a16="http://schemas.microsoft.com/office/drawing/2014/main" val="2746084726"/>
                    </a:ext>
                  </a:extLst>
                </a:gridCol>
                <a:gridCol w="2123443">
                  <a:extLst>
                    <a:ext uri="{9D8B030D-6E8A-4147-A177-3AD203B41FA5}">
                      <a16:colId xmlns:a16="http://schemas.microsoft.com/office/drawing/2014/main" val="1979936923"/>
                    </a:ext>
                  </a:extLst>
                </a:gridCol>
                <a:gridCol w="2123443">
                  <a:extLst>
                    <a:ext uri="{9D8B030D-6E8A-4147-A177-3AD203B41FA5}">
                      <a16:colId xmlns:a16="http://schemas.microsoft.com/office/drawing/2014/main" val="2257070720"/>
                    </a:ext>
                  </a:extLst>
                </a:gridCol>
              </a:tblGrid>
              <a:tr h="533400">
                <a:tc>
                  <a:txBody>
                    <a:bodyPr/>
                    <a:lstStyle/>
                    <a:p>
                      <a:pPr algn="ctr"/>
                      <a:r>
                        <a:rPr lang="en-US" sz="2000">
                          <a:latin typeface="Clear Sans Bold" panose="020B0604020202020204" charset="0"/>
                          <a:cs typeface="Clear Sans Bold" panose="020B0604020202020204" charset="0"/>
                        </a:rPr>
                        <a:t>Ngày nhập</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lô</a:t>
                      </a:r>
                    </a:p>
                  </a:txBody>
                  <a:tcPr anchor="ctr"/>
                </a:tc>
                <a:tc>
                  <a:txBody>
                    <a:bodyPr/>
                    <a:lstStyle/>
                    <a:p>
                      <a:pPr algn="ctr"/>
                      <a:r>
                        <a:rPr lang="en-US" sz="2000">
                          <a:latin typeface="Clear Sans Bold" panose="020B0604020202020204" charset="0"/>
                          <a:cs typeface="Clear Sans Bold" panose="020B0604020202020204" charset="0"/>
                        </a:rPr>
                        <a:t>Số lượng</a:t>
                      </a:r>
                    </a:p>
                  </a:txBody>
                  <a:tcPr anchor="ctr"/>
                </a:tc>
                <a:tc>
                  <a:txBody>
                    <a:bodyPr/>
                    <a:lstStyle/>
                    <a:p>
                      <a:pPr algn="ctr"/>
                      <a:r>
                        <a:rPr lang="en-US" sz="2000">
                          <a:latin typeface="Clear Sans Bold" panose="020B0604020202020204" charset="0"/>
                          <a:cs typeface="Clear Sans Bold" panose="020B0604020202020204" charset="0"/>
                        </a:rPr>
                        <a:t>Giá nhập</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extLst>
                  <a:ext uri="{0D108BD9-81ED-4DB2-BD59-A6C34878D82A}">
                    <a16:rowId xmlns:a16="http://schemas.microsoft.com/office/drawing/2014/main" val="529661592"/>
                  </a:ext>
                </a:extLst>
              </a:tr>
              <a:tr h="533400">
                <a:tc>
                  <a:txBody>
                    <a:bodyPr/>
                    <a:lstStyle/>
                    <a:p>
                      <a:pPr algn="ctr"/>
                      <a:r>
                        <a:rPr lang="en-US" sz="2000">
                          <a:latin typeface="Clear Sans Bold" panose="020B0604020202020204" charset="0"/>
                          <a:cs typeface="Clear Sans Bold" panose="020B0604020202020204" charset="0"/>
                        </a:rPr>
                        <a:t>22/09/2023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20001</a:t>
                      </a:r>
                    </a:p>
                  </a:txBody>
                  <a:tcPr anchor="ctr"/>
                </a:tc>
                <a:tc>
                  <a:txBody>
                    <a:bodyPr/>
                    <a:lstStyle/>
                    <a:p>
                      <a:pPr algn="r"/>
                      <a:r>
                        <a:rPr lang="en-US" sz="2000">
                          <a:latin typeface="Clear Sans Bold" panose="020B0604020202020204" charset="0"/>
                          <a:cs typeface="Clear Sans Bold" panose="020B0604020202020204" charset="0"/>
                        </a:rPr>
                        <a:t>10</a:t>
                      </a:r>
                    </a:p>
                  </a:txBody>
                  <a:tcPr anchor="ctr"/>
                </a:tc>
                <a:tc>
                  <a:txBody>
                    <a:bodyPr/>
                    <a:lstStyle/>
                    <a:p>
                      <a:pPr algn="r"/>
                      <a:r>
                        <a:rPr lang="en-US" sz="2000">
                          <a:latin typeface="Clear Sans Bold" panose="020B0604020202020204" charset="0"/>
                          <a:cs typeface="Clear Sans Bold" panose="020B0604020202020204" charset="0"/>
                        </a:rPr>
                        <a:t>32,000,000</a:t>
                      </a:r>
                    </a:p>
                  </a:txBody>
                  <a:tcPr anchor="ctr"/>
                </a:tc>
                <a:tc>
                  <a:txBody>
                    <a:bodyPr/>
                    <a:lstStyle/>
                    <a:p>
                      <a:pPr algn="ctr"/>
                      <a:r>
                        <a:rPr lang="en-US" sz="2000">
                          <a:latin typeface="Clear Sans Bold" panose="020B0604020202020204" charset="0"/>
                          <a:cs typeface="Clear Sans Bold" panose="020B0604020202020204" charset="0"/>
                        </a:rPr>
                        <a:t>22/09/2025</a:t>
                      </a:r>
                    </a:p>
                  </a:txBody>
                  <a:tcPr anchor="ctr"/>
                </a:tc>
                <a:extLst>
                  <a:ext uri="{0D108BD9-81ED-4DB2-BD59-A6C34878D82A}">
                    <a16:rowId xmlns:a16="http://schemas.microsoft.com/office/drawing/2014/main" val="918372076"/>
                  </a:ext>
                </a:extLst>
              </a:tr>
              <a:tr h="533400">
                <a:tc>
                  <a:txBody>
                    <a:bodyPr/>
                    <a:lstStyle/>
                    <a:p>
                      <a:pPr algn="ctr"/>
                      <a:r>
                        <a:rPr lang="en-US" sz="2000">
                          <a:latin typeface="Clear Sans Bold" panose="020B0604020202020204" charset="0"/>
                          <a:cs typeface="Clear Sans Bold" panose="020B0604020202020204" charset="0"/>
                        </a:rPr>
                        <a:t>25/10/2023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20002</a:t>
                      </a:r>
                    </a:p>
                  </a:txBody>
                  <a:tcPr anchor="ctr"/>
                </a:tc>
                <a:tc>
                  <a:txBody>
                    <a:bodyPr/>
                    <a:lstStyle/>
                    <a:p>
                      <a:pPr algn="r"/>
                      <a:r>
                        <a:rPr lang="en-US" sz="2000">
                          <a:latin typeface="Clear Sans Bold" panose="020B0604020202020204" charset="0"/>
                          <a:cs typeface="Clear Sans Bold" panose="020B0604020202020204" charset="0"/>
                        </a:rPr>
                        <a:t>12</a:t>
                      </a:r>
                    </a:p>
                  </a:txBody>
                  <a:tcPr anchor="ctr"/>
                </a:tc>
                <a:tc>
                  <a:txBody>
                    <a:bodyPr/>
                    <a:lstStyle/>
                    <a:p>
                      <a:pPr algn="r"/>
                      <a:r>
                        <a:rPr lang="en-US" sz="2000">
                          <a:latin typeface="Clear Sans Bold" panose="020B0604020202020204" charset="0"/>
                          <a:cs typeface="Clear Sans Bold" panose="020B0604020202020204" charset="0"/>
                        </a:rPr>
                        <a:t>31,000,000</a:t>
                      </a:r>
                    </a:p>
                  </a:txBody>
                  <a:tcPr anchor="ctr"/>
                </a:tc>
                <a:tc>
                  <a:txBody>
                    <a:bodyPr/>
                    <a:lstStyle/>
                    <a:p>
                      <a:pPr algn="ctr"/>
                      <a:r>
                        <a:rPr lang="en-US" sz="2000">
                          <a:latin typeface="Clear Sans Bold" panose="020B0604020202020204" charset="0"/>
                          <a:cs typeface="Clear Sans Bold" panose="020B0604020202020204" charset="0"/>
                        </a:rPr>
                        <a:t>25/04/2026</a:t>
                      </a:r>
                    </a:p>
                  </a:txBody>
                  <a:tcPr anchor="ctr"/>
                </a:tc>
                <a:extLst>
                  <a:ext uri="{0D108BD9-81ED-4DB2-BD59-A6C34878D82A}">
                    <a16:rowId xmlns:a16="http://schemas.microsoft.com/office/drawing/2014/main" val="990256776"/>
                  </a:ext>
                </a:extLst>
              </a:tr>
              <a:tr h="533400">
                <a:tc>
                  <a:txBody>
                    <a:bodyPr/>
                    <a:lstStyle/>
                    <a:p>
                      <a:pPr algn="ctr"/>
                      <a:r>
                        <a:rPr lang="en-US" sz="2000">
                          <a:latin typeface="Clear Sans Bold" panose="020B0604020202020204" charset="0"/>
                          <a:cs typeface="Clear Sans Bold" panose="020B0604020202020204" charset="0"/>
                        </a:rPr>
                        <a:t>31/12/2023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20003</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33,000,000</a:t>
                      </a:r>
                    </a:p>
                  </a:txBody>
                  <a:tcPr anchor="ctr"/>
                </a:tc>
                <a:tc>
                  <a:txBody>
                    <a:bodyPr/>
                    <a:lstStyle/>
                    <a:p>
                      <a:pPr algn="ctr"/>
                      <a:r>
                        <a:rPr lang="en-US" sz="2000">
                          <a:latin typeface="Clear Sans Bold" panose="020B0604020202020204" charset="0"/>
                          <a:cs typeface="Clear Sans Bold" panose="020B0604020202020204" charset="0"/>
                        </a:rPr>
                        <a:t>31/12/2025</a:t>
                      </a:r>
                    </a:p>
                  </a:txBody>
                  <a:tcPr anchor="ctr"/>
                </a:tc>
                <a:extLst>
                  <a:ext uri="{0D108BD9-81ED-4DB2-BD59-A6C34878D82A}">
                    <a16:rowId xmlns:a16="http://schemas.microsoft.com/office/drawing/2014/main" val="3143247034"/>
                  </a:ext>
                </a:extLst>
              </a:tr>
            </a:tbl>
          </a:graphicData>
        </a:graphic>
      </p:graphicFrame>
      <p:graphicFrame>
        <p:nvGraphicFramePr>
          <p:cNvPr id="7" name="Table 3">
            <a:extLst>
              <a:ext uri="{FF2B5EF4-FFF2-40B4-BE49-F238E27FC236}">
                <a16:creationId xmlns:a16="http://schemas.microsoft.com/office/drawing/2014/main" id="{6AE5DD62-04CD-48AA-972E-32D7B9448F4A}"/>
              </a:ext>
            </a:extLst>
          </p:cNvPr>
          <p:cNvGraphicFramePr>
            <a:graphicFrameLocks noGrp="1"/>
          </p:cNvGraphicFramePr>
          <p:nvPr>
            <p:extLst>
              <p:ext uri="{D42A27DB-BD31-4B8C-83A1-F6EECF244321}">
                <p14:modId xmlns:p14="http://schemas.microsoft.com/office/powerpoint/2010/main" val="937343270"/>
              </p:ext>
            </p:extLst>
          </p:nvPr>
        </p:nvGraphicFramePr>
        <p:xfrm>
          <a:off x="1727188" y="7658100"/>
          <a:ext cx="14864106" cy="10668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422769">
                  <a:extLst>
                    <a:ext uri="{9D8B030D-6E8A-4147-A177-3AD203B41FA5}">
                      <a16:colId xmlns:a16="http://schemas.microsoft.com/office/drawing/2014/main" val="801855656"/>
                    </a:ext>
                  </a:extLst>
                </a:gridCol>
                <a:gridCol w="1825268">
                  <a:extLst>
                    <a:ext uri="{9D8B030D-6E8A-4147-A177-3AD203B41FA5}">
                      <a16:colId xmlns:a16="http://schemas.microsoft.com/office/drawing/2014/main" val="2507666412"/>
                    </a:ext>
                  </a:extLst>
                </a:gridCol>
                <a:gridCol w="3771498">
                  <a:extLst>
                    <a:ext uri="{9D8B030D-6E8A-4147-A177-3AD203B41FA5}">
                      <a16:colId xmlns:a16="http://schemas.microsoft.com/office/drawing/2014/main" val="1997758612"/>
                    </a:ext>
                  </a:extLst>
                </a:gridCol>
                <a:gridCol w="2277239">
                  <a:extLst>
                    <a:ext uri="{9D8B030D-6E8A-4147-A177-3AD203B41FA5}">
                      <a16:colId xmlns:a16="http://schemas.microsoft.com/office/drawing/2014/main" val="2746084726"/>
                    </a:ext>
                  </a:extLst>
                </a:gridCol>
                <a:gridCol w="2144563">
                  <a:extLst>
                    <a:ext uri="{9D8B030D-6E8A-4147-A177-3AD203B41FA5}">
                      <a16:colId xmlns:a16="http://schemas.microsoft.com/office/drawing/2014/main" val="1979936923"/>
                    </a:ext>
                  </a:extLst>
                </a:gridCol>
                <a:gridCol w="2422769">
                  <a:extLst>
                    <a:ext uri="{9D8B030D-6E8A-4147-A177-3AD203B41FA5}">
                      <a16:colId xmlns:a16="http://schemas.microsoft.com/office/drawing/2014/main" val="2257070720"/>
                    </a:ext>
                  </a:extLst>
                </a:gridCol>
              </a:tblGrid>
              <a:tr h="533400">
                <a:tc>
                  <a:txBody>
                    <a:bodyPr/>
                    <a:lstStyle/>
                    <a:p>
                      <a:pPr algn="ctr"/>
                      <a:r>
                        <a:rPr lang="en-US" sz="2000">
                          <a:latin typeface="Clear Sans Bold" panose="020B0604020202020204" charset="0"/>
                          <a:cs typeface="Clear Sans Bold" panose="020B0604020202020204" charset="0"/>
                        </a:rPr>
                        <a:t>Ngày xuất</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lượng xuất</a:t>
                      </a:r>
                    </a:p>
                  </a:txBody>
                  <a:tcPr anchor="ctr"/>
                </a:tc>
                <a:tc>
                  <a:txBody>
                    <a:bodyPr/>
                    <a:lstStyle/>
                    <a:p>
                      <a:pPr algn="ctr"/>
                      <a:r>
                        <a:rPr lang="en-US" sz="2000">
                          <a:latin typeface="Clear Sans Bold" panose="020B0604020202020204" charset="0"/>
                          <a:cs typeface="Clear Sans Bold" panose="020B0604020202020204" charset="0"/>
                        </a:rPr>
                        <a:t>Giá xuất</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extLst>
                  <a:ext uri="{0D108BD9-81ED-4DB2-BD59-A6C34878D82A}">
                    <a16:rowId xmlns:a16="http://schemas.microsoft.com/office/drawing/2014/main" val="529661592"/>
                  </a:ext>
                </a:extLst>
              </a:tr>
              <a:tr h="533400">
                <a:tc>
                  <a:txBody>
                    <a:bodyPr/>
                    <a:lstStyle/>
                    <a:p>
                      <a:pPr algn="ctr"/>
                      <a:r>
                        <a:rPr lang="en-US" sz="2000">
                          <a:latin typeface="Clear Sans Bold" panose="020B0604020202020204" charset="0"/>
                          <a:cs typeface="Clear Sans Bold" panose="020B0604020202020204" charset="0"/>
                        </a:rPr>
                        <a:t>01/01/2024</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xx,xxx,xxx</a:t>
                      </a:r>
                    </a:p>
                  </a:txBody>
                  <a:tcPr anchor="ctr"/>
                </a:tc>
                <a:tc>
                  <a:txBody>
                    <a:bodyPr/>
                    <a:lstStyle/>
                    <a:p>
                      <a:pPr algn="ctr"/>
                      <a:r>
                        <a:rPr lang="en-US" sz="2000">
                          <a:latin typeface="Clear Sans Bold" panose="020B0604020202020204" charset="0"/>
                          <a:cs typeface="Clear Sans Bold" panose="020B0604020202020204" charset="0"/>
                        </a:rPr>
                        <a:t>22/09/2025</a:t>
                      </a:r>
                    </a:p>
                  </a:txBody>
                  <a:tcPr anchor="ctr"/>
                </a:tc>
                <a:extLst>
                  <a:ext uri="{0D108BD9-81ED-4DB2-BD59-A6C34878D82A}">
                    <a16:rowId xmlns:a16="http://schemas.microsoft.com/office/drawing/2014/main" val="918372076"/>
                  </a:ext>
                </a:extLst>
              </a:tr>
            </a:tbl>
          </a:graphicData>
        </a:graphic>
      </p:graphicFrame>
      <p:sp>
        <p:nvSpPr>
          <p:cNvPr id="5" name="TextBox 7">
            <a:extLst>
              <a:ext uri="{FF2B5EF4-FFF2-40B4-BE49-F238E27FC236}">
                <a16:creationId xmlns:a16="http://schemas.microsoft.com/office/drawing/2014/main" id="{B1107FB1-9942-4564-96EF-33B30A83BD2A}"/>
              </a:ext>
            </a:extLst>
          </p:cNvPr>
          <p:cNvSpPr txBox="1"/>
          <p:nvPr/>
        </p:nvSpPr>
        <p:spPr>
          <a:xfrm>
            <a:off x="1789778" y="291655"/>
            <a:ext cx="7323741" cy="508445"/>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Hàng nhập kho</a:t>
            </a:r>
          </a:p>
        </p:txBody>
      </p:sp>
      <p:sp>
        <p:nvSpPr>
          <p:cNvPr id="6" name="TextBox 7">
            <a:extLst>
              <a:ext uri="{FF2B5EF4-FFF2-40B4-BE49-F238E27FC236}">
                <a16:creationId xmlns:a16="http://schemas.microsoft.com/office/drawing/2014/main" id="{B6F98393-FD0D-4234-83EF-965485A54707}"/>
              </a:ext>
            </a:extLst>
          </p:cNvPr>
          <p:cNvSpPr txBox="1"/>
          <p:nvPr/>
        </p:nvSpPr>
        <p:spPr>
          <a:xfrm>
            <a:off x="1727188" y="7099077"/>
            <a:ext cx="7323741" cy="508445"/>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Hàng xuất kho</a:t>
            </a:r>
          </a:p>
        </p:txBody>
      </p:sp>
      <p:sp>
        <p:nvSpPr>
          <p:cNvPr id="9" name="TextBox 7">
            <a:extLst>
              <a:ext uri="{FF2B5EF4-FFF2-40B4-BE49-F238E27FC236}">
                <a16:creationId xmlns:a16="http://schemas.microsoft.com/office/drawing/2014/main" id="{66F85B2E-323F-4220-BE82-EB33DFFA98CF}"/>
              </a:ext>
            </a:extLst>
          </p:cNvPr>
          <p:cNvSpPr txBox="1"/>
          <p:nvPr/>
        </p:nvSpPr>
        <p:spPr>
          <a:xfrm>
            <a:off x="1711947" y="3494817"/>
            <a:ext cx="7323741" cy="508445"/>
          </a:xfrm>
          <a:prstGeom prst="rect">
            <a:avLst/>
          </a:prstGeom>
        </p:spPr>
        <p:txBody>
          <a:bodyPr lIns="0" tIns="0" rIns="0" bIns="0" rtlCol="0" anchor="t">
            <a:spAutoFit/>
          </a:bodyPr>
          <a:lstStyle/>
          <a:p>
            <a:pPr marL="0" lvl="0" indent="0">
              <a:lnSpc>
                <a:spcPts val="4126"/>
              </a:lnSpc>
              <a:spcBef>
                <a:spcPct val="0"/>
              </a:spcBef>
            </a:pPr>
            <a:r>
              <a:rPr lang="en-US" sz="3150" u="none" spc="94">
                <a:solidFill>
                  <a:srgbClr val="191919"/>
                </a:solidFill>
                <a:latin typeface="Clear Sans Bold"/>
              </a:rPr>
              <a:t>Hàng tồn kho</a:t>
            </a:r>
          </a:p>
        </p:txBody>
      </p:sp>
      <p:graphicFrame>
        <p:nvGraphicFramePr>
          <p:cNvPr id="10" name="Table 3">
            <a:extLst>
              <a:ext uri="{FF2B5EF4-FFF2-40B4-BE49-F238E27FC236}">
                <a16:creationId xmlns:a16="http://schemas.microsoft.com/office/drawing/2014/main" id="{D867F1B6-76CD-4F90-94D5-24D3A7D003B1}"/>
              </a:ext>
            </a:extLst>
          </p:cNvPr>
          <p:cNvGraphicFramePr>
            <a:graphicFrameLocks noGrp="1"/>
          </p:cNvGraphicFramePr>
          <p:nvPr>
            <p:extLst>
              <p:ext uri="{D42A27DB-BD31-4B8C-83A1-F6EECF244321}">
                <p14:modId xmlns:p14="http://schemas.microsoft.com/office/powerpoint/2010/main" val="2844857590"/>
              </p:ext>
            </p:extLst>
          </p:nvPr>
        </p:nvGraphicFramePr>
        <p:xfrm>
          <a:off x="1711947" y="4076700"/>
          <a:ext cx="14864105" cy="160020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1858013">
                  <a:extLst>
                    <a:ext uri="{9D8B030D-6E8A-4147-A177-3AD203B41FA5}">
                      <a16:colId xmlns:a16="http://schemas.microsoft.com/office/drawing/2014/main" val="801855656"/>
                    </a:ext>
                  </a:extLst>
                </a:gridCol>
                <a:gridCol w="1399792">
                  <a:extLst>
                    <a:ext uri="{9D8B030D-6E8A-4147-A177-3AD203B41FA5}">
                      <a16:colId xmlns:a16="http://schemas.microsoft.com/office/drawing/2014/main" val="2507666412"/>
                    </a:ext>
                  </a:extLst>
                </a:gridCol>
                <a:gridCol w="2892349">
                  <a:extLst>
                    <a:ext uri="{9D8B030D-6E8A-4147-A177-3AD203B41FA5}">
                      <a16:colId xmlns:a16="http://schemas.microsoft.com/office/drawing/2014/main" val="1997758612"/>
                    </a:ext>
                  </a:extLst>
                </a:gridCol>
                <a:gridCol w="1606861">
                  <a:extLst>
                    <a:ext uri="{9D8B030D-6E8A-4147-A177-3AD203B41FA5}">
                      <a16:colId xmlns:a16="http://schemas.microsoft.com/office/drawing/2014/main" val="3564634923"/>
                    </a:ext>
                  </a:extLst>
                </a:gridCol>
                <a:gridCol w="1533051">
                  <a:extLst>
                    <a:ext uri="{9D8B030D-6E8A-4147-A177-3AD203B41FA5}">
                      <a16:colId xmlns:a16="http://schemas.microsoft.com/office/drawing/2014/main" val="2746084726"/>
                    </a:ext>
                  </a:extLst>
                </a:gridCol>
                <a:gridCol w="1858013">
                  <a:extLst>
                    <a:ext uri="{9D8B030D-6E8A-4147-A177-3AD203B41FA5}">
                      <a16:colId xmlns:a16="http://schemas.microsoft.com/office/drawing/2014/main" val="1979936923"/>
                    </a:ext>
                  </a:extLst>
                </a:gridCol>
                <a:gridCol w="1858013">
                  <a:extLst>
                    <a:ext uri="{9D8B030D-6E8A-4147-A177-3AD203B41FA5}">
                      <a16:colId xmlns:a16="http://schemas.microsoft.com/office/drawing/2014/main" val="2257070720"/>
                    </a:ext>
                  </a:extLst>
                </a:gridCol>
                <a:gridCol w="1858013">
                  <a:extLst>
                    <a:ext uri="{9D8B030D-6E8A-4147-A177-3AD203B41FA5}">
                      <a16:colId xmlns:a16="http://schemas.microsoft.com/office/drawing/2014/main" val="3472956404"/>
                    </a:ext>
                  </a:extLst>
                </a:gridCol>
              </a:tblGrid>
              <a:tr h="533400">
                <a:tc>
                  <a:txBody>
                    <a:bodyPr/>
                    <a:lstStyle/>
                    <a:p>
                      <a:pPr algn="ctr"/>
                      <a:r>
                        <a:rPr lang="en-US" sz="2000">
                          <a:latin typeface="Clear Sans Bold" panose="020B0604020202020204" charset="0"/>
                          <a:cs typeface="Clear Sans Bold" panose="020B0604020202020204" charset="0"/>
                        </a:rPr>
                        <a:t>Ngày nhập</a:t>
                      </a:r>
                    </a:p>
                  </a:txBody>
                  <a:tcPr anchor="ctr"/>
                </a:tc>
                <a:tc>
                  <a:txBody>
                    <a:bodyPr/>
                    <a:lstStyle/>
                    <a:p>
                      <a:pPr algn="ctr"/>
                      <a:r>
                        <a:rPr lang="en-US" sz="2000">
                          <a:latin typeface="Clear Sans Bold" panose="020B0604020202020204" charset="0"/>
                          <a:cs typeface="Clear Sans Bold" panose="020B0604020202020204" charset="0"/>
                        </a:rPr>
                        <a:t>Mã hàng</a:t>
                      </a:r>
                    </a:p>
                  </a:txBody>
                  <a:tcPr anchor="ctr"/>
                </a:tc>
                <a:tc>
                  <a:txBody>
                    <a:bodyPr/>
                    <a:lstStyle/>
                    <a:p>
                      <a:pPr algn="ctr"/>
                      <a:r>
                        <a:rPr lang="en-US" sz="2000">
                          <a:latin typeface="Clear Sans Bold" panose="020B0604020202020204" charset="0"/>
                          <a:cs typeface="Clear Sans Bold" panose="020B0604020202020204" charset="0"/>
                        </a:rPr>
                        <a:t>Tên hàng</a:t>
                      </a:r>
                    </a:p>
                  </a:txBody>
                  <a:tcPr anchor="ctr"/>
                </a:tc>
                <a:tc>
                  <a:txBody>
                    <a:bodyPr/>
                    <a:lstStyle/>
                    <a:p>
                      <a:pPr algn="ctr"/>
                      <a:r>
                        <a:rPr lang="en-US" sz="2000">
                          <a:latin typeface="Clear Sans Bold" panose="020B0604020202020204" charset="0"/>
                          <a:cs typeface="Clear Sans Bold" panose="020B0604020202020204" charset="0"/>
                        </a:rPr>
                        <a:t>Số lô</a:t>
                      </a:r>
                    </a:p>
                  </a:txBody>
                  <a:tcPr anchor="ctr"/>
                </a:tc>
                <a:tc>
                  <a:txBody>
                    <a:bodyPr/>
                    <a:lstStyle/>
                    <a:p>
                      <a:pPr algn="ctr"/>
                      <a:r>
                        <a:rPr lang="en-US" sz="2000">
                          <a:latin typeface="Clear Sans Bold" panose="020B0604020202020204" charset="0"/>
                          <a:cs typeface="Clear Sans Bold" panose="020B0604020202020204" charset="0"/>
                        </a:rPr>
                        <a:t>Số lượng</a:t>
                      </a:r>
                    </a:p>
                  </a:txBody>
                  <a:tcPr anchor="ctr"/>
                </a:tc>
                <a:tc>
                  <a:txBody>
                    <a:bodyPr/>
                    <a:lstStyle/>
                    <a:p>
                      <a:pPr algn="ctr"/>
                      <a:r>
                        <a:rPr lang="en-US" sz="2000">
                          <a:latin typeface="Clear Sans Bold" panose="020B0604020202020204" charset="0"/>
                          <a:cs typeface="Clear Sans Bold" panose="020B0604020202020204" charset="0"/>
                        </a:rPr>
                        <a:t>Giá nhập</a:t>
                      </a:r>
                    </a:p>
                  </a:txBody>
                  <a:tcPr anchor="ctr"/>
                </a:tc>
                <a:tc>
                  <a:txBody>
                    <a:bodyPr/>
                    <a:lstStyle/>
                    <a:p>
                      <a:pPr algn="ctr"/>
                      <a:r>
                        <a:rPr lang="en-US" sz="2000">
                          <a:latin typeface="Clear Sans Bold" panose="020B0604020202020204" charset="0"/>
                          <a:cs typeface="Clear Sans Bold" panose="020B0604020202020204" charset="0"/>
                        </a:rPr>
                        <a:t>HSD</a:t>
                      </a:r>
                    </a:p>
                  </a:txBody>
                  <a:tcPr anchor="ctr"/>
                </a:tc>
                <a:tc>
                  <a:txBody>
                    <a:bodyPr/>
                    <a:lstStyle/>
                    <a:p>
                      <a:pPr algn="ctr"/>
                      <a:r>
                        <a:rPr lang="en-US" sz="2000">
                          <a:latin typeface="Clear Sans Bold" panose="020B0604020202020204" charset="0"/>
                          <a:cs typeface="Clear Sans Bold" panose="020B0604020202020204" charset="0"/>
                        </a:rPr>
                        <a:t>Đã xuất</a:t>
                      </a:r>
                    </a:p>
                  </a:txBody>
                  <a:tcPr anchor="ctr"/>
                </a:tc>
                <a:extLst>
                  <a:ext uri="{0D108BD9-81ED-4DB2-BD59-A6C34878D82A}">
                    <a16:rowId xmlns:a16="http://schemas.microsoft.com/office/drawing/2014/main" val="529661592"/>
                  </a:ext>
                </a:extLst>
              </a:tr>
              <a:tr h="533400">
                <a:tc>
                  <a:txBody>
                    <a:bodyPr/>
                    <a:lstStyle/>
                    <a:p>
                      <a:pPr algn="ctr"/>
                      <a:r>
                        <a:rPr lang="en-US" sz="2000">
                          <a:solidFill>
                            <a:srgbClr val="FF0000"/>
                          </a:solidFill>
                          <a:latin typeface="Clear Sans Bold" panose="020B0604020202020204" charset="0"/>
                          <a:cs typeface="Clear Sans Bold" panose="020B0604020202020204" charset="0"/>
                        </a:rPr>
                        <a:t>25/10/2023</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HH001</a:t>
                      </a:r>
                    </a:p>
                  </a:txBody>
                  <a:tcPr anchor="ctr"/>
                </a:tc>
                <a:tc>
                  <a:txBody>
                    <a:bodyPr/>
                    <a:lstStyle/>
                    <a:p>
                      <a:r>
                        <a:rPr lang="en-US" sz="2000">
                          <a:solidFill>
                            <a:srgbClr val="FF0000"/>
                          </a:solidFill>
                          <a:latin typeface="Clear Sans Bold" panose="020B0604020202020204" charset="0"/>
                          <a:cs typeface="Clear Sans Bold" panose="020B0604020202020204" charset="0"/>
                        </a:rPr>
                        <a:t>Máy xét nghiệm HbA1c</a:t>
                      </a:r>
                    </a:p>
                  </a:txBody>
                  <a:tcPr anchor="ctr"/>
                </a:tc>
                <a:tc>
                  <a:txBody>
                    <a:bodyPr/>
                    <a:lstStyle/>
                    <a:p>
                      <a:r>
                        <a:rPr lang="en-US" sz="2000">
                          <a:solidFill>
                            <a:srgbClr val="FF0000"/>
                          </a:solidFill>
                          <a:latin typeface="Clear Sans Bold" panose="020B0604020202020204" charset="0"/>
                          <a:cs typeface="Clear Sans Bold" panose="020B0604020202020204" charset="0"/>
                        </a:rPr>
                        <a:t>20002</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12</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31,000,000</a:t>
                      </a:r>
                    </a:p>
                  </a:txBody>
                  <a:tcPr anchor="ctr"/>
                </a:tc>
                <a:tc>
                  <a:txBody>
                    <a:bodyPr/>
                    <a:lstStyle/>
                    <a:p>
                      <a:pPr algn="ctr"/>
                      <a:r>
                        <a:rPr lang="en-US" sz="2000">
                          <a:solidFill>
                            <a:srgbClr val="FF0000"/>
                          </a:solidFill>
                          <a:latin typeface="Clear Sans Bold" panose="020B0604020202020204" charset="0"/>
                          <a:cs typeface="Clear Sans Bold" panose="020B0604020202020204" charset="0"/>
                        </a:rPr>
                        <a:t>25/04/2026</a:t>
                      </a:r>
                    </a:p>
                  </a:txBody>
                  <a:tcPr anchor="ctr"/>
                </a:tc>
                <a:tc>
                  <a:txBody>
                    <a:bodyPr/>
                    <a:lstStyle/>
                    <a:p>
                      <a:pPr algn="r"/>
                      <a:r>
                        <a:rPr lang="en-US" sz="2000">
                          <a:solidFill>
                            <a:srgbClr val="FF0000"/>
                          </a:solidFill>
                          <a:latin typeface="Clear Sans Bold" panose="020B0604020202020204" charset="0"/>
                          <a:cs typeface="Clear Sans Bold" panose="020B0604020202020204" charset="0"/>
                        </a:rPr>
                        <a:t>3</a:t>
                      </a:r>
                    </a:p>
                  </a:txBody>
                  <a:tcPr anchor="ctr"/>
                </a:tc>
                <a:extLst>
                  <a:ext uri="{0D108BD9-81ED-4DB2-BD59-A6C34878D82A}">
                    <a16:rowId xmlns:a16="http://schemas.microsoft.com/office/drawing/2014/main" val="990256776"/>
                  </a:ext>
                </a:extLst>
              </a:tr>
              <a:tr h="533400">
                <a:tc>
                  <a:txBody>
                    <a:bodyPr/>
                    <a:lstStyle/>
                    <a:p>
                      <a:pPr algn="ctr"/>
                      <a:r>
                        <a:rPr lang="en-US" sz="2000">
                          <a:latin typeface="Clear Sans Bold" panose="020B0604020202020204" charset="0"/>
                          <a:cs typeface="Clear Sans Bold" panose="020B0604020202020204" charset="0"/>
                        </a:rPr>
                        <a:t>31/12/2023</a:t>
                      </a:r>
                    </a:p>
                  </a:txBody>
                  <a:tcPr anchor="ctr"/>
                </a:tc>
                <a:tc>
                  <a:txBody>
                    <a:bodyPr/>
                    <a:lstStyle/>
                    <a:p>
                      <a:pPr algn="ctr"/>
                      <a:r>
                        <a:rPr lang="en-US" sz="2000">
                          <a:latin typeface="Clear Sans Bold" panose="020B0604020202020204" charset="0"/>
                          <a:cs typeface="Clear Sans Bold" panose="020B0604020202020204" charset="0"/>
                        </a:rPr>
                        <a:t>HH001</a:t>
                      </a:r>
                    </a:p>
                  </a:txBody>
                  <a:tcPr anchor="ctr"/>
                </a:tc>
                <a:tc>
                  <a:txBody>
                    <a:bodyPr/>
                    <a:lstStyle/>
                    <a:p>
                      <a:r>
                        <a:rPr lang="en-US" sz="2000">
                          <a:latin typeface="Clear Sans Bold" panose="020B0604020202020204" charset="0"/>
                          <a:cs typeface="Clear Sans Bold" panose="020B0604020202020204" charset="0"/>
                        </a:rPr>
                        <a:t>Máy xét nghiệm HbA1c</a:t>
                      </a:r>
                    </a:p>
                  </a:txBody>
                  <a:tcPr anchor="ctr"/>
                </a:tc>
                <a:tc>
                  <a:txBody>
                    <a:bodyPr/>
                    <a:lstStyle/>
                    <a:p>
                      <a:r>
                        <a:rPr lang="en-US" sz="2000">
                          <a:latin typeface="Clear Sans Bold" panose="020B0604020202020204" charset="0"/>
                          <a:cs typeface="Clear Sans Bold" panose="020B0604020202020204" charset="0"/>
                        </a:rPr>
                        <a:t>20003</a:t>
                      </a:r>
                    </a:p>
                  </a:txBody>
                  <a:tcPr anchor="ctr"/>
                </a:tc>
                <a:tc>
                  <a:txBody>
                    <a:bodyPr/>
                    <a:lstStyle/>
                    <a:p>
                      <a:pPr algn="r"/>
                      <a:r>
                        <a:rPr lang="en-US" sz="2000">
                          <a:latin typeface="Clear Sans Bold" panose="020B0604020202020204" charset="0"/>
                          <a:cs typeface="Clear Sans Bold" panose="020B0604020202020204" charset="0"/>
                        </a:rPr>
                        <a:t>15</a:t>
                      </a:r>
                    </a:p>
                  </a:txBody>
                  <a:tcPr anchor="ctr"/>
                </a:tc>
                <a:tc>
                  <a:txBody>
                    <a:bodyPr/>
                    <a:lstStyle/>
                    <a:p>
                      <a:pPr algn="r"/>
                      <a:r>
                        <a:rPr lang="en-US" sz="2000">
                          <a:latin typeface="Clear Sans Bold" panose="020B0604020202020204" charset="0"/>
                          <a:cs typeface="Clear Sans Bold" panose="020B0604020202020204" charset="0"/>
                        </a:rPr>
                        <a:t>33,000,000</a:t>
                      </a:r>
                    </a:p>
                  </a:txBody>
                  <a:tcPr anchor="ctr"/>
                </a:tc>
                <a:tc>
                  <a:txBody>
                    <a:bodyPr/>
                    <a:lstStyle/>
                    <a:p>
                      <a:pPr algn="ctr"/>
                      <a:r>
                        <a:rPr lang="en-US" sz="2000">
                          <a:latin typeface="Clear Sans Bold" panose="020B0604020202020204" charset="0"/>
                          <a:cs typeface="Clear Sans Bold" panose="020B0604020202020204" charset="0"/>
                        </a:rPr>
                        <a:t>31/12/2025</a:t>
                      </a:r>
                    </a:p>
                  </a:txBody>
                  <a:tcPr anchor="ctr"/>
                </a:tc>
                <a:tc>
                  <a:txBody>
                    <a:bodyPr/>
                    <a:lstStyle/>
                    <a:p>
                      <a:pPr algn="r"/>
                      <a:r>
                        <a:rPr lang="en-US" sz="2000">
                          <a:latin typeface="Clear Sans Bold" panose="020B0604020202020204" charset="0"/>
                          <a:cs typeface="Clear Sans Bold" panose="020B0604020202020204" charset="0"/>
                        </a:rPr>
                        <a:t>0</a:t>
                      </a:r>
                    </a:p>
                  </a:txBody>
                  <a:tcPr anchor="ctr"/>
                </a:tc>
                <a:extLst>
                  <a:ext uri="{0D108BD9-81ED-4DB2-BD59-A6C34878D82A}">
                    <a16:rowId xmlns:a16="http://schemas.microsoft.com/office/drawing/2014/main" val="3143247034"/>
                  </a:ext>
                </a:extLst>
              </a:tr>
            </a:tbl>
          </a:graphicData>
        </a:graphic>
      </p:graphicFrame>
    </p:spTree>
    <p:extLst>
      <p:ext uri="{BB962C8B-B14F-4D97-AF65-F5344CB8AC3E}">
        <p14:creationId xmlns:p14="http://schemas.microsoft.com/office/powerpoint/2010/main" val="7558388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horizontal)">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randombar(horizontal)">
                                      <p:cBhvr>
                                        <p:cTn id="15" dur="500"/>
                                        <p:tgtEl>
                                          <p:spTgt spid="7"/>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randombar(horizont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down)">
                                      <p:cBhvr>
                                        <p:cTn id="23" dur="500"/>
                                        <p:tgtEl>
                                          <p:spTgt spid="10"/>
                                        </p:tgtEl>
                                      </p:cBhvr>
                                    </p:animEffect>
                                  </p:childTnLst>
                                </p:cTn>
                              </p:par>
                              <p:par>
                                <p:cTn id="24" presetID="22" presetClass="exit" presetSubtype="4" fill="hold" nodeType="withEffect">
                                  <p:stCondLst>
                                    <p:cond delay="0"/>
                                  </p:stCondLst>
                                  <p:childTnLst>
                                    <p:animEffect transition="out" filter="wipe(down)">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751262" y="2022443"/>
            <a:ext cx="1987503" cy="1987503"/>
          </a:xfrm>
          <a:custGeom>
            <a:avLst/>
            <a:gdLst/>
            <a:ahLst/>
            <a:cxnLst/>
            <a:rect l="l" t="t" r="r" b="b"/>
            <a:pathLst>
              <a:path w="1987503" h="1987503">
                <a:moveTo>
                  <a:pt x="0" y="0"/>
                </a:moveTo>
                <a:lnTo>
                  <a:pt x="1987502" y="0"/>
                </a:lnTo>
                <a:lnTo>
                  <a:pt x="1987502" y="1987503"/>
                </a:lnTo>
                <a:lnTo>
                  <a:pt x="0" y="19875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9994558" y="2695240"/>
            <a:ext cx="1500909" cy="666849"/>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lnSpc>
                <a:spcPts val="2580"/>
              </a:lnSpc>
              <a:spcBef>
                <a:spcPct val="0"/>
              </a:spcBef>
            </a:pPr>
            <a:r>
              <a:rPr lang="en-US" sz="2600" spc="78">
                <a:solidFill>
                  <a:srgbClr val="13538A"/>
                </a:solidFill>
                <a:latin typeface="Arimo Bold"/>
              </a:rPr>
              <a:t>XUẤT KHO</a:t>
            </a:r>
            <a:endParaRPr lang="en-US" sz="2600" u="none" spc="78">
              <a:solidFill>
                <a:srgbClr val="13538A"/>
              </a:solidFill>
              <a:latin typeface="Arimo Bold"/>
            </a:endParaRPr>
          </a:p>
        </p:txBody>
      </p:sp>
      <p:sp>
        <p:nvSpPr>
          <p:cNvPr id="4" name="Freeform 4"/>
          <p:cNvSpPr/>
          <p:nvPr/>
        </p:nvSpPr>
        <p:spPr>
          <a:xfrm>
            <a:off x="12305541" y="4208318"/>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12367078" y="4865459"/>
            <a:ext cx="1864427" cy="641907"/>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ctr">
              <a:lnSpc>
                <a:spcPts val="2580"/>
              </a:lnSpc>
              <a:spcBef>
                <a:spcPct val="0"/>
              </a:spcBef>
            </a:pPr>
            <a:r>
              <a:rPr lang="en-US" sz="2000" u="none" spc="78">
                <a:solidFill>
                  <a:srgbClr val="13538A"/>
                </a:solidFill>
                <a:latin typeface="Arimo Bold"/>
              </a:rPr>
              <a:t>LOẠI </a:t>
            </a:r>
          </a:p>
          <a:p>
            <a:pPr marL="0" lvl="0" indent="0" algn="ctr">
              <a:lnSpc>
                <a:spcPts val="2580"/>
              </a:lnSpc>
              <a:spcBef>
                <a:spcPct val="0"/>
              </a:spcBef>
            </a:pPr>
            <a:r>
              <a:rPr lang="en-US" sz="2000" u="none" spc="78">
                <a:solidFill>
                  <a:srgbClr val="13538A"/>
                </a:solidFill>
                <a:latin typeface="Arimo Bold"/>
              </a:rPr>
              <a:t>KHÁCH HÀNG</a:t>
            </a:r>
          </a:p>
        </p:txBody>
      </p:sp>
      <p:sp>
        <p:nvSpPr>
          <p:cNvPr id="6" name="Freeform 6"/>
          <p:cNvSpPr/>
          <p:nvPr/>
        </p:nvSpPr>
        <p:spPr>
          <a:xfrm>
            <a:off x="7196982" y="4208318"/>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TextBox 7"/>
          <p:cNvSpPr txBox="1"/>
          <p:nvPr/>
        </p:nvSpPr>
        <p:spPr>
          <a:xfrm>
            <a:off x="7229387" y="4823442"/>
            <a:ext cx="1965879" cy="865750"/>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ctr">
              <a:lnSpc>
                <a:spcPts val="3547"/>
              </a:lnSpc>
              <a:spcBef>
                <a:spcPct val="0"/>
              </a:spcBef>
            </a:pPr>
            <a:r>
              <a:rPr lang="en-US" sz="2600" u="none" spc="107">
                <a:solidFill>
                  <a:srgbClr val="FFFFFF"/>
                </a:solidFill>
                <a:latin typeface="Arimo Bold"/>
              </a:rPr>
              <a:t>GIÁ THEO ĐVT</a:t>
            </a:r>
          </a:p>
        </p:txBody>
      </p:sp>
      <p:sp>
        <p:nvSpPr>
          <p:cNvPr id="8" name="Freeform 8"/>
          <p:cNvSpPr/>
          <p:nvPr/>
        </p:nvSpPr>
        <p:spPr>
          <a:xfrm>
            <a:off x="11088462" y="7270797"/>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TextBox 9"/>
          <p:cNvSpPr txBox="1"/>
          <p:nvPr/>
        </p:nvSpPr>
        <p:spPr>
          <a:xfrm>
            <a:off x="11211766" y="7889940"/>
            <a:ext cx="1740893" cy="884858"/>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ctr">
              <a:lnSpc>
                <a:spcPts val="2289"/>
              </a:lnSpc>
              <a:spcBef>
                <a:spcPct val="0"/>
              </a:spcBef>
            </a:pPr>
            <a:r>
              <a:rPr lang="en-US" sz="2000" spc="69">
                <a:solidFill>
                  <a:srgbClr val="FFFFFF"/>
                </a:solidFill>
                <a:latin typeface="Arimo Bold"/>
              </a:rPr>
              <a:t>GIÁ THEO KHÁCH HÀNG</a:t>
            </a:r>
            <a:endParaRPr lang="en-US" sz="2000" u="none" spc="69">
              <a:solidFill>
                <a:srgbClr val="FFFFFF"/>
              </a:solidFill>
              <a:latin typeface="Arimo Bold"/>
            </a:endParaRPr>
          </a:p>
        </p:txBody>
      </p:sp>
      <p:sp>
        <p:nvSpPr>
          <p:cNvPr id="10" name="Freeform 10"/>
          <p:cNvSpPr/>
          <p:nvPr/>
        </p:nvSpPr>
        <p:spPr>
          <a:xfrm>
            <a:off x="8130673" y="7270797"/>
            <a:ext cx="1987503" cy="1987503"/>
          </a:xfrm>
          <a:custGeom>
            <a:avLst/>
            <a:gdLst/>
            <a:ahLst/>
            <a:cxnLst/>
            <a:rect l="l" t="t" r="r" b="b"/>
            <a:pathLst>
              <a:path w="1987503" h="1987503">
                <a:moveTo>
                  <a:pt x="0" y="0"/>
                </a:moveTo>
                <a:lnTo>
                  <a:pt x="1987503" y="0"/>
                </a:lnTo>
                <a:lnTo>
                  <a:pt x="1987503" y="1987503"/>
                </a:lnTo>
                <a:lnTo>
                  <a:pt x="0" y="1987503"/>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1" name="TextBox 11"/>
          <p:cNvSpPr txBox="1"/>
          <p:nvPr/>
        </p:nvSpPr>
        <p:spPr>
          <a:xfrm>
            <a:off x="8393545" y="7743545"/>
            <a:ext cx="1500909" cy="975332"/>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lnSpc>
                <a:spcPts val="2580"/>
              </a:lnSpc>
              <a:spcBef>
                <a:spcPct val="0"/>
              </a:spcBef>
            </a:pPr>
            <a:r>
              <a:rPr lang="en-US" sz="2000" spc="78">
                <a:solidFill>
                  <a:srgbClr val="FFFFFF"/>
                </a:solidFill>
                <a:latin typeface="Arimo Bold"/>
              </a:rPr>
              <a:t>GIÁ THEO NHÓM HÀNG HOÁ</a:t>
            </a:r>
            <a:endParaRPr lang="en-US" sz="2000" u="none" spc="78">
              <a:solidFill>
                <a:srgbClr val="FFFFFF"/>
              </a:solidFill>
              <a:latin typeface="Arimo Bold"/>
            </a:endParaRPr>
          </a:p>
        </p:txBody>
      </p:sp>
      <p:sp>
        <p:nvSpPr>
          <p:cNvPr id="13" name="TextBox 13"/>
          <p:cNvSpPr txBox="1"/>
          <p:nvPr/>
        </p:nvSpPr>
        <p:spPr>
          <a:xfrm>
            <a:off x="1066800" y="775539"/>
            <a:ext cx="4914900" cy="602729"/>
          </a:xfrm>
          <a:prstGeom prst="rect">
            <a:avLst/>
          </a:prstGeom>
        </p:spPr>
        <p:txBody>
          <a:bodyPr wrap="square" lIns="0" tIns="0" rIns="0" bIns="0" rtlCol="0" anchor="t">
            <a:spAutoFit/>
          </a:bodyPr>
          <a:lstStyle/>
          <a:p>
            <a:pPr marL="0" lvl="0" indent="0">
              <a:lnSpc>
                <a:spcPts val="4716"/>
              </a:lnSpc>
              <a:spcBef>
                <a:spcPct val="0"/>
              </a:spcBef>
            </a:pPr>
            <a:r>
              <a:rPr lang="en-US" sz="4000" u="none" spc="107">
                <a:solidFill>
                  <a:srgbClr val="191919"/>
                </a:solidFill>
                <a:latin typeface="Clear Sans Bold"/>
              </a:rPr>
              <a:t>CÁCH LẤY GIÁ BÁN</a:t>
            </a:r>
          </a:p>
        </p:txBody>
      </p:sp>
      <p:sp>
        <p:nvSpPr>
          <p:cNvPr id="15" name="Freeform 15"/>
          <p:cNvSpPr/>
          <p:nvPr/>
        </p:nvSpPr>
        <p:spPr>
          <a:xfrm rot="2326355">
            <a:off x="12117143" y="3482399"/>
            <a:ext cx="683908" cy="352213"/>
          </a:xfrm>
          <a:custGeom>
            <a:avLst/>
            <a:gdLst/>
            <a:ahLst/>
            <a:cxnLst/>
            <a:rect l="l" t="t" r="r" b="b"/>
            <a:pathLst>
              <a:path w="683908" h="352213">
                <a:moveTo>
                  <a:pt x="0" y="0"/>
                </a:moveTo>
                <a:lnTo>
                  <a:pt x="683908" y="0"/>
                </a:lnTo>
                <a:lnTo>
                  <a:pt x="683908" y="352212"/>
                </a:lnTo>
                <a:lnTo>
                  <a:pt x="0" y="352212"/>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
        <p:nvSpPr>
          <p:cNvPr id="16" name="Freeform 16"/>
          <p:cNvSpPr/>
          <p:nvPr/>
        </p:nvSpPr>
        <p:spPr>
          <a:xfrm rot="7224167">
            <a:off x="12734011" y="6646137"/>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sp>
      <p:sp>
        <p:nvSpPr>
          <p:cNvPr id="17" name="Freeform 17"/>
          <p:cNvSpPr/>
          <p:nvPr/>
        </p:nvSpPr>
        <p:spPr>
          <a:xfrm rot="-10800000">
            <a:off x="10261365" y="8088442"/>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sp>
      <p:sp>
        <p:nvSpPr>
          <p:cNvPr id="18" name="Freeform 18"/>
          <p:cNvSpPr/>
          <p:nvPr/>
        </p:nvSpPr>
        <p:spPr>
          <a:xfrm rot="-6629475">
            <a:off x="8155043" y="6646137"/>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18">
              <a:extLst>
                <a:ext uri="{96DAC541-7B7A-43D3-8B79-37D633B846F1}">
                  <asvg:svgBlip xmlns:asvg="http://schemas.microsoft.com/office/drawing/2016/SVG/main" r:embed="rId19"/>
                </a:ext>
              </a:extLst>
            </a:blip>
            <a:stretch>
              <a:fillRect/>
            </a:stretch>
          </a:blipFill>
        </p:spPr>
      </p:sp>
      <p:sp>
        <p:nvSpPr>
          <p:cNvPr id="19" name="Freeform 19"/>
          <p:cNvSpPr/>
          <p:nvPr/>
        </p:nvSpPr>
        <p:spPr>
          <a:xfrm rot="-2466741">
            <a:off x="8782470" y="3488487"/>
            <a:ext cx="683908" cy="352213"/>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20">
              <a:extLst>
                <a:ext uri="{96DAC541-7B7A-43D3-8B79-37D633B846F1}">
                  <asvg:svgBlip xmlns:asvg="http://schemas.microsoft.com/office/drawing/2016/SVG/main" r:embed="rId21"/>
                </a:ext>
              </a:extLst>
            </a:blip>
            <a:stretch>
              <a:fillRect/>
            </a:stretch>
          </a:blipFill>
        </p:spPr>
      </p:sp>
      <p:sp>
        <p:nvSpPr>
          <p:cNvPr id="20" name="TextBox 20"/>
          <p:cNvSpPr txBox="1"/>
          <p:nvPr/>
        </p:nvSpPr>
        <p:spPr>
          <a:xfrm>
            <a:off x="9264552" y="1312487"/>
            <a:ext cx="2960920" cy="615553"/>
          </a:xfrm>
          <a:prstGeom prst="rect">
            <a:avLst/>
          </a:prstGeom>
        </p:spPr>
        <p:txBody>
          <a:bodyPr wrap="square" lIns="0" tIns="0" rIns="0" bIns="0" rtlCol="0" anchor="t">
            <a:spAutoFit/>
          </a:bodyPr>
          <a:lstStyle/>
          <a:p>
            <a:pPr algn="ctr">
              <a:lnSpc>
                <a:spcPts val="2400"/>
              </a:lnSpc>
            </a:pPr>
            <a:r>
              <a:rPr lang="en-US" sz="2000" spc="80">
                <a:solidFill>
                  <a:srgbClr val="191919"/>
                </a:solidFill>
                <a:latin typeface="Arimo"/>
              </a:rPr>
              <a:t>Chọn hàng hoá cần xuất kho</a:t>
            </a:r>
          </a:p>
        </p:txBody>
      </p:sp>
      <p:sp>
        <p:nvSpPr>
          <p:cNvPr id="21" name="TextBox 21"/>
          <p:cNvSpPr txBox="1"/>
          <p:nvPr/>
        </p:nvSpPr>
        <p:spPr>
          <a:xfrm>
            <a:off x="13227495" y="7770026"/>
            <a:ext cx="2677710" cy="923330"/>
          </a:xfrm>
          <a:prstGeom prst="rect">
            <a:avLst/>
          </a:prstGeom>
        </p:spPr>
        <p:txBody>
          <a:bodyPr lIns="0" tIns="0" rIns="0" bIns="0" rtlCol="0" anchor="t">
            <a:spAutoFit/>
          </a:bodyPr>
          <a:lstStyle/>
          <a:p>
            <a:pPr algn="ctr">
              <a:lnSpc>
                <a:spcPts val="2400"/>
              </a:lnSpc>
            </a:pPr>
            <a:r>
              <a:rPr lang="en-US" sz="2000" spc="80">
                <a:solidFill>
                  <a:srgbClr val="191919"/>
                </a:solidFill>
                <a:latin typeface="Arimo"/>
              </a:rPr>
              <a:t>Tính giá của hàng hoá được cấu hình theo khách hàng</a:t>
            </a:r>
          </a:p>
        </p:txBody>
      </p:sp>
      <p:sp>
        <p:nvSpPr>
          <p:cNvPr id="22" name="TextBox 22"/>
          <p:cNvSpPr txBox="1"/>
          <p:nvPr/>
        </p:nvSpPr>
        <p:spPr>
          <a:xfrm>
            <a:off x="14524440" y="4570860"/>
            <a:ext cx="2761530" cy="884858"/>
          </a:xfrm>
          <a:prstGeom prst="rect">
            <a:avLst/>
          </a:prstGeom>
        </p:spPr>
        <p:txBody>
          <a:bodyPr wrap="square" lIns="0" tIns="0" rIns="0" bIns="0" rtlCol="0" anchor="t">
            <a:spAutoFit/>
          </a:bodyPr>
          <a:lstStyle/>
          <a:p>
            <a:pPr algn="ctr">
              <a:lnSpc>
                <a:spcPts val="2287"/>
              </a:lnSpc>
            </a:pPr>
            <a:r>
              <a:rPr lang="en-US" sz="2000" spc="76">
                <a:solidFill>
                  <a:srgbClr val="191919"/>
                </a:solidFill>
                <a:latin typeface="Arimo"/>
              </a:rPr>
              <a:t>Xác định khách hàng loại lẻ hay sỉ để dễ tính toán giá</a:t>
            </a:r>
          </a:p>
        </p:txBody>
      </p:sp>
      <p:sp>
        <p:nvSpPr>
          <p:cNvPr id="23" name="TextBox 23"/>
          <p:cNvSpPr txBox="1"/>
          <p:nvPr/>
        </p:nvSpPr>
        <p:spPr>
          <a:xfrm>
            <a:off x="4119112" y="4570860"/>
            <a:ext cx="2769966" cy="1231106"/>
          </a:xfrm>
          <a:prstGeom prst="rect">
            <a:avLst/>
          </a:prstGeom>
        </p:spPr>
        <p:txBody>
          <a:bodyPr wrap="square" lIns="0" tIns="0" rIns="0" bIns="0" rtlCol="0" anchor="t">
            <a:spAutoFit/>
          </a:bodyPr>
          <a:lstStyle/>
          <a:p>
            <a:pPr algn="ctr">
              <a:lnSpc>
                <a:spcPts val="2400"/>
              </a:lnSpc>
            </a:pPr>
            <a:r>
              <a:rPr lang="en-US" sz="2000" spc="80">
                <a:solidFill>
                  <a:srgbClr val="191919"/>
                </a:solidFill>
                <a:latin typeface="Arimo"/>
              </a:rPr>
              <a:t>Tính giá của hàng hoá được cấu hình theo từng đơn vị tính của hàng hoá</a:t>
            </a:r>
          </a:p>
        </p:txBody>
      </p:sp>
      <p:sp>
        <p:nvSpPr>
          <p:cNvPr id="24" name="TextBox 24"/>
          <p:cNvSpPr txBox="1"/>
          <p:nvPr/>
        </p:nvSpPr>
        <p:spPr>
          <a:xfrm>
            <a:off x="5077318" y="7671213"/>
            <a:ext cx="2769967" cy="1538883"/>
          </a:xfrm>
          <a:prstGeom prst="rect">
            <a:avLst/>
          </a:prstGeom>
        </p:spPr>
        <p:txBody>
          <a:bodyPr wrap="square" lIns="0" tIns="0" rIns="0" bIns="0" rtlCol="0" anchor="t">
            <a:spAutoFit/>
          </a:bodyPr>
          <a:lstStyle/>
          <a:p>
            <a:pPr algn="ctr">
              <a:lnSpc>
                <a:spcPts val="2400"/>
              </a:lnSpc>
            </a:pPr>
            <a:r>
              <a:rPr lang="en-US" sz="2000" spc="80">
                <a:solidFill>
                  <a:srgbClr val="191919"/>
                </a:solidFill>
                <a:latin typeface="Arimo"/>
              </a:rPr>
              <a:t>Tính giá của hàng hoá theo tỉ lệ được cấu hình với các khoản lớn, bé của nhóm hàng hoá</a:t>
            </a:r>
          </a:p>
        </p:txBody>
      </p:sp>
      <p:sp>
        <p:nvSpPr>
          <p:cNvPr id="25" name="Freeform 17">
            <a:extLst>
              <a:ext uri="{FF2B5EF4-FFF2-40B4-BE49-F238E27FC236}">
                <a16:creationId xmlns:a16="http://schemas.microsoft.com/office/drawing/2014/main" id="{FEB8278C-65A1-4C2E-A9F1-EEF1674F277A}"/>
              </a:ext>
            </a:extLst>
          </p:cNvPr>
          <p:cNvSpPr/>
          <p:nvPr/>
        </p:nvSpPr>
        <p:spPr>
          <a:xfrm rot="15301517" flipV="1">
            <a:off x="9834590" y="5443618"/>
            <a:ext cx="3036837" cy="446458"/>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sp>
      <p:sp>
        <p:nvSpPr>
          <p:cNvPr id="27" name="Freeform 17">
            <a:extLst>
              <a:ext uri="{FF2B5EF4-FFF2-40B4-BE49-F238E27FC236}">
                <a16:creationId xmlns:a16="http://schemas.microsoft.com/office/drawing/2014/main" id="{6630A38D-5D1C-4977-AB9E-5251E6B3A351}"/>
              </a:ext>
            </a:extLst>
          </p:cNvPr>
          <p:cNvSpPr/>
          <p:nvPr/>
        </p:nvSpPr>
        <p:spPr>
          <a:xfrm rot="6298483" flipH="1" flipV="1">
            <a:off x="8639928" y="5417143"/>
            <a:ext cx="3036837" cy="446458"/>
          </a:xfrm>
          <a:custGeom>
            <a:avLst/>
            <a:gdLst/>
            <a:ahLst/>
            <a:cxnLst/>
            <a:rect l="l" t="t" r="r" b="b"/>
            <a:pathLst>
              <a:path w="683908" h="352213">
                <a:moveTo>
                  <a:pt x="0" y="0"/>
                </a:moveTo>
                <a:lnTo>
                  <a:pt x="683908" y="0"/>
                </a:lnTo>
                <a:lnTo>
                  <a:pt x="683908" y="352213"/>
                </a:lnTo>
                <a:lnTo>
                  <a:pt x="0" y="352213"/>
                </a:lnTo>
                <a:lnTo>
                  <a:pt x="0" y="0"/>
                </a:lnTo>
                <a:close/>
              </a:path>
            </a:pathLst>
          </a:custGeom>
          <a:blipFill>
            <a:blip r:embed="rId22">
              <a:extLst>
                <a:ext uri="{96DAC541-7B7A-43D3-8B79-37D633B846F1}">
                  <asvg:svgBlip xmlns:asvg="http://schemas.microsoft.com/office/drawing/2016/SVG/main" r:embed="rId23"/>
                </a:ext>
              </a:extLst>
            </a:blip>
            <a:stretch>
              <a:fillRect/>
            </a:stretch>
          </a:blipFill>
        </p:spPr>
      </p:sp>
      <p:sp>
        <p:nvSpPr>
          <p:cNvPr id="28" name="TextBox 13">
            <a:extLst>
              <a:ext uri="{FF2B5EF4-FFF2-40B4-BE49-F238E27FC236}">
                <a16:creationId xmlns:a16="http://schemas.microsoft.com/office/drawing/2014/main" id="{CC739329-9BE2-43C9-8521-BF91009CB7A8}"/>
              </a:ext>
            </a:extLst>
          </p:cNvPr>
          <p:cNvSpPr txBox="1"/>
          <p:nvPr/>
        </p:nvSpPr>
        <p:spPr>
          <a:xfrm>
            <a:off x="11862343" y="6581313"/>
            <a:ext cx="831895" cy="575977"/>
          </a:xfrm>
          <a:prstGeom prst="rect">
            <a:avLst/>
          </a:prstGeom>
        </p:spPr>
        <p:txBody>
          <a:bodyPr wrap="square" lIns="0" tIns="0" rIns="0" bIns="0" rtlCol="0" anchor="t">
            <a:spAutoFit/>
          </a:bodyPr>
          <a:lstStyle/>
          <a:p>
            <a:pPr marL="0" lvl="0" indent="0">
              <a:lnSpc>
                <a:spcPts val="4716"/>
              </a:lnSpc>
              <a:spcBef>
                <a:spcPct val="0"/>
              </a:spcBef>
            </a:pPr>
            <a:r>
              <a:rPr lang="en-US" sz="3600" u="none" spc="107">
                <a:solidFill>
                  <a:srgbClr val="37C9EF"/>
                </a:solidFill>
                <a:latin typeface="Clear Sans Bold"/>
              </a:rPr>
              <a:t>(1)</a:t>
            </a:r>
          </a:p>
        </p:txBody>
      </p:sp>
      <p:sp>
        <p:nvSpPr>
          <p:cNvPr id="29" name="TextBox 13">
            <a:extLst>
              <a:ext uri="{FF2B5EF4-FFF2-40B4-BE49-F238E27FC236}">
                <a16:creationId xmlns:a16="http://schemas.microsoft.com/office/drawing/2014/main" id="{78D6DD67-7422-48FB-ACFF-198F2E01E275}"/>
              </a:ext>
            </a:extLst>
          </p:cNvPr>
          <p:cNvSpPr txBox="1"/>
          <p:nvPr/>
        </p:nvSpPr>
        <p:spPr>
          <a:xfrm>
            <a:off x="8949169" y="6490510"/>
            <a:ext cx="831895" cy="575977"/>
          </a:xfrm>
          <a:prstGeom prst="rect">
            <a:avLst/>
          </a:prstGeom>
        </p:spPr>
        <p:txBody>
          <a:bodyPr wrap="square" lIns="0" tIns="0" rIns="0" bIns="0" rtlCol="0" anchor="t">
            <a:spAutoFit/>
          </a:bodyPr>
          <a:lstStyle/>
          <a:p>
            <a:pPr marL="0" lvl="0" indent="0">
              <a:lnSpc>
                <a:spcPts val="4716"/>
              </a:lnSpc>
              <a:spcBef>
                <a:spcPct val="0"/>
              </a:spcBef>
            </a:pPr>
            <a:r>
              <a:rPr lang="en-US" sz="3600" u="none" spc="107">
                <a:solidFill>
                  <a:srgbClr val="2C92D5"/>
                </a:solidFill>
                <a:latin typeface="Clear Sans Bold"/>
              </a:rPr>
              <a:t>(2)</a:t>
            </a:r>
          </a:p>
        </p:txBody>
      </p:sp>
      <p:sp>
        <p:nvSpPr>
          <p:cNvPr id="31" name="TextBox 13">
            <a:extLst>
              <a:ext uri="{FF2B5EF4-FFF2-40B4-BE49-F238E27FC236}">
                <a16:creationId xmlns:a16="http://schemas.microsoft.com/office/drawing/2014/main" id="{C810B090-0861-4105-A6AA-124AA90FF6E7}"/>
              </a:ext>
            </a:extLst>
          </p:cNvPr>
          <p:cNvSpPr txBox="1"/>
          <p:nvPr/>
        </p:nvSpPr>
        <p:spPr>
          <a:xfrm>
            <a:off x="7962674" y="3473471"/>
            <a:ext cx="831895" cy="575977"/>
          </a:xfrm>
          <a:prstGeom prst="rect">
            <a:avLst/>
          </a:prstGeom>
        </p:spPr>
        <p:txBody>
          <a:bodyPr wrap="square" lIns="0" tIns="0" rIns="0" bIns="0" rtlCol="0" anchor="t">
            <a:spAutoFit/>
          </a:bodyPr>
          <a:lstStyle/>
          <a:p>
            <a:pPr marL="0" lvl="0" indent="0">
              <a:lnSpc>
                <a:spcPts val="4716"/>
              </a:lnSpc>
              <a:spcBef>
                <a:spcPct val="0"/>
              </a:spcBef>
            </a:pPr>
            <a:r>
              <a:rPr lang="en-US" sz="3600" u="none" spc="107">
                <a:solidFill>
                  <a:srgbClr val="13538A"/>
                </a:solidFill>
                <a:latin typeface="Clear Sans Bold"/>
              </a:rPr>
              <a:t>(3)</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179115" y="3885820"/>
            <a:ext cx="4194893" cy="2350323"/>
          </a:xfrm>
          <a:prstGeom prst="rect">
            <a:avLst/>
          </a:prstGeom>
        </p:spPr>
        <p:txBody>
          <a:bodyPr wrap="square" lIns="0" tIns="0" rIns="0" bIns="0" rtlCol="0" anchor="t">
            <a:spAutoFit/>
          </a:bodyPr>
          <a:lstStyle/>
          <a:p>
            <a:pPr marL="0" lvl="0" indent="0">
              <a:lnSpc>
                <a:spcPct val="150000"/>
              </a:lnSpc>
              <a:spcBef>
                <a:spcPct val="0"/>
              </a:spcBef>
            </a:pPr>
            <a:r>
              <a:rPr lang="en-US" sz="5400" u="none" spc="107">
                <a:solidFill>
                  <a:srgbClr val="191919"/>
                </a:solidFill>
                <a:latin typeface="Clear Sans Bold"/>
              </a:rPr>
              <a:t>NỘI DUNG TRÌNH BÀY</a:t>
            </a:r>
          </a:p>
        </p:txBody>
      </p:sp>
      <p:sp>
        <p:nvSpPr>
          <p:cNvPr id="5" name="AutoShape 5"/>
          <p:cNvSpPr/>
          <p:nvPr/>
        </p:nvSpPr>
        <p:spPr>
          <a:xfrm>
            <a:off x="6477000" y="1714500"/>
            <a:ext cx="9525000" cy="1644902"/>
          </a:xfrm>
          <a:prstGeom prst="rect">
            <a:avLst/>
          </a:prstGeom>
          <a:solidFill>
            <a:srgbClr val="86EAE9">
              <a:alpha val="29804"/>
            </a:srgbClr>
          </a:solidFill>
        </p:spPr>
      </p:sp>
      <p:sp>
        <p:nvSpPr>
          <p:cNvPr id="7" name="AutoShape 7"/>
          <p:cNvSpPr/>
          <p:nvPr/>
        </p:nvSpPr>
        <p:spPr>
          <a:xfrm>
            <a:off x="6477000" y="1714500"/>
            <a:ext cx="7214036" cy="1644902"/>
          </a:xfrm>
          <a:prstGeom prst="rect">
            <a:avLst/>
          </a:prstGeom>
          <a:solidFill>
            <a:srgbClr val="86EAE9"/>
          </a:solidFill>
          <a:ln>
            <a:solidFill>
              <a:srgbClr val="DBF9F8"/>
            </a:solidFill>
          </a:ln>
        </p:spPr>
      </p:sp>
      <p:grpSp>
        <p:nvGrpSpPr>
          <p:cNvPr id="9" name="Group 9"/>
          <p:cNvGrpSpPr/>
          <p:nvPr/>
        </p:nvGrpSpPr>
        <p:grpSpPr>
          <a:xfrm rot="-8100000">
            <a:off x="13093647" y="1983455"/>
            <a:ext cx="1164053" cy="1162190"/>
            <a:chOff x="0" y="0"/>
            <a:chExt cx="6350000" cy="6339840"/>
          </a:xfrm>
        </p:grpSpPr>
        <p:sp>
          <p:nvSpPr>
            <p:cNvPr id="10" name="Freeform 10"/>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86EAE9"/>
            </a:solidFill>
          </p:spPr>
        </p:sp>
      </p:grpSp>
      <p:sp>
        <p:nvSpPr>
          <p:cNvPr id="11" name="AutoShape 11"/>
          <p:cNvSpPr/>
          <p:nvPr/>
        </p:nvSpPr>
        <p:spPr>
          <a:xfrm>
            <a:off x="6477000" y="3387741"/>
            <a:ext cx="9525000" cy="1644902"/>
          </a:xfrm>
          <a:prstGeom prst="rect">
            <a:avLst/>
          </a:prstGeom>
          <a:solidFill>
            <a:srgbClr val="3EDAD8">
              <a:alpha val="29804"/>
            </a:srgbClr>
          </a:solidFill>
        </p:spPr>
      </p:sp>
      <p:sp>
        <p:nvSpPr>
          <p:cNvPr id="13" name="AutoShape 13"/>
          <p:cNvSpPr/>
          <p:nvPr/>
        </p:nvSpPr>
        <p:spPr>
          <a:xfrm>
            <a:off x="6477000" y="3387741"/>
            <a:ext cx="7214036" cy="1644902"/>
          </a:xfrm>
          <a:prstGeom prst="rect">
            <a:avLst/>
          </a:prstGeom>
          <a:solidFill>
            <a:srgbClr val="3EDAD8"/>
          </a:solidFill>
          <a:ln>
            <a:solidFill>
              <a:srgbClr val="3EDAD8"/>
            </a:solidFill>
          </a:ln>
        </p:spPr>
      </p:sp>
      <p:grpSp>
        <p:nvGrpSpPr>
          <p:cNvPr id="14" name="Group 14"/>
          <p:cNvGrpSpPr/>
          <p:nvPr/>
        </p:nvGrpSpPr>
        <p:grpSpPr>
          <a:xfrm rot="-8100000">
            <a:off x="13108877" y="3615583"/>
            <a:ext cx="1164053" cy="1162190"/>
            <a:chOff x="0" y="0"/>
            <a:chExt cx="6350000" cy="6339840"/>
          </a:xfrm>
        </p:grpSpPr>
        <p:sp>
          <p:nvSpPr>
            <p:cNvPr id="15" name="Freeform 1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sp>
        <p:nvSpPr>
          <p:cNvPr id="16" name="AutoShape 16"/>
          <p:cNvSpPr/>
          <p:nvPr/>
        </p:nvSpPr>
        <p:spPr>
          <a:xfrm>
            <a:off x="6477000" y="5060983"/>
            <a:ext cx="9525000" cy="1644902"/>
          </a:xfrm>
          <a:prstGeom prst="rect">
            <a:avLst/>
          </a:prstGeom>
          <a:solidFill>
            <a:srgbClr val="37C9EF">
              <a:alpha val="29804"/>
            </a:srgbClr>
          </a:solidFill>
        </p:spPr>
      </p:sp>
      <p:sp>
        <p:nvSpPr>
          <p:cNvPr id="18" name="AutoShape 18"/>
          <p:cNvSpPr/>
          <p:nvPr/>
        </p:nvSpPr>
        <p:spPr>
          <a:xfrm>
            <a:off x="6477000" y="5060983"/>
            <a:ext cx="7214036" cy="1644902"/>
          </a:xfrm>
          <a:prstGeom prst="rect">
            <a:avLst/>
          </a:prstGeom>
          <a:solidFill>
            <a:srgbClr val="37C9EF"/>
          </a:solidFill>
        </p:spPr>
      </p:sp>
      <p:grpSp>
        <p:nvGrpSpPr>
          <p:cNvPr id="19" name="Group 19"/>
          <p:cNvGrpSpPr/>
          <p:nvPr/>
        </p:nvGrpSpPr>
        <p:grpSpPr>
          <a:xfrm rot="-8100000">
            <a:off x="13093646" y="5316507"/>
            <a:ext cx="1164053" cy="1162190"/>
            <a:chOff x="0" y="0"/>
            <a:chExt cx="6350000" cy="6339840"/>
          </a:xfrm>
        </p:grpSpPr>
        <p:sp>
          <p:nvSpPr>
            <p:cNvPr id="20" name="Freeform 20"/>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sp>
        <p:nvSpPr>
          <p:cNvPr id="21" name="AutoShape 21"/>
          <p:cNvSpPr/>
          <p:nvPr/>
        </p:nvSpPr>
        <p:spPr>
          <a:xfrm>
            <a:off x="6477000" y="6734224"/>
            <a:ext cx="9525000" cy="1644902"/>
          </a:xfrm>
          <a:prstGeom prst="rect">
            <a:avLst/>
          </a:prstGeom>
          <a:solidFill>
            <a:srgbClr val="2C92D5">
              <a:alpha val="29804"/>
            </a:srgbClr>
          </a:solidFill>
        </p:spPr>
      </p:sp>
      <p:sp>
        <p:nvSpPr>
          <p:cNvPr id="23" name="AutoShape 23"/>
          <p:cNvSpPr/>
          <p:nvPr/>
        </p:nvSpPr>
        <p:spPr>
          <a:xfrm>
            <a:off x="6477000" y="6734224"/>
            <a:ext cx="7214036" cy="1644902"/>
          </a:xfrm>
          <a:prstGeom prst="rect">
            <a:avLst/>
          </a:prstGeom>
          <a:solidFill>
            <a:srgbClr val="2C92D5"/>
          </a:solidFill>
        </p:spPr>
      </p:sp>
      <p:grpSp>
        <p:nvGrpSpPr>
          <p:cNvPr id="24" name="Group 24"/>
          <p:cNvGrpSpPr/>
          <p:nvPr/>
        </p:nvGrpSpPr>
        <p:grpSpPr>
          <a:xfrm rot="-8100000">
            <a:off x="13093646" y="6989750"/>
            <a:ext cx="1164053" cy="1162190"/>
            <a:chOff x="0" y="0"/>
            <a:chExt cx="6350000" cy="6339840"/>
          </a:xfrm>
        </p:grpSpPr>
        <p:sp>
          <p:nvSpPr>
            <p:cNvPr id="25" name="Freeform 2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41" name="TextBox 41"/>
          <p:cNvSpPr txBox="1"/>
          <p:nvPr/>
        </p:nvSpPr>
        <p:spPr>
          <a:xfrm>
            <a:off x="7004514" y="5577586"/>
            <a:ext cx="579584" cy="575977"/>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7C9EF"/>
                </a:solidFill>
                <a:latin typeface="Clear Sans Bold"/>
              </a:rPr>
              <a:t>03</a:t>
            </a:r>
          </a:p>
        </p:txBody>
      </p:sp>
      <p:sp>
        <p:nvSpPr>
          <p:cNvPr id="45" name="TextBox 45"/>
          <p:cNvSpPr txBox="1"/>
          <p:nvPr/>
        </p:nvSpPr>
        <p:spPr>
          <a:xfrm>
            <a:off x="7004514" y="7250827"/>
            <a:ext cx="579584" cy="575977"/>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2C92D5"/>
                </a:solidFill>
                <a:latin typeface="Clear Sans Bold"/>
              </a:rPr>
              <a:t>04</a:t>
            </a:r>
          </a:p>
        </p:txBody>
      </p:sp>
      <p:sp>
        <p:nvSpPr>
          <p:cNvPr id="50" name="AutoShape 5">
            <a:extLst>
              <a:ext uri="{FF2B5EF4-FFF2-40B4-BE49-F238E27FC236}">
                <a16:creationId xmlns:a16="http://schemas.microsoft.com/office/drawing/2014/main" id="{91313747-3397-4143-A1B4-512A5AC277DD}"/>
              </a:ext>
            </a:extLst>
          </p:cNvPr>
          <p:cNvSpPr/>
          <p:nvPr/>
        </p:nvSpPr>
        <p:spPr>
          <a:xfrm>
            <a:off x="0" y="0"/>
            <a:ext cx="538442" cy="10287000"/>
          </a:xfrm>
          <a:prstGeom prst="rect">
            <a:avLst/>
          </a:prstGeom>
          <a:solidFill>
            <a:srgbClr val="37C9EF"/>
          </a:solidFill>
        </p:spPr>
      </p:sp>
      <p:grpSp>
        <p:nvGrpSpPr>
          <p:cNvPr id="4" name="Group 3">
            <a:extLst>
              <a:ext uri="{FF2B5EF4-FFF2-40B4-BE49-F238E27FC236}">
                <a16:creationId xmlns:a16="http://schemas.microsoft.com/office/drawing/2014/main" id="{C61A4CD1-1048-4806-825C-28E1BB2EAD83}"/>
              </a:ext>
            </a:extLst>
          </p:cNvPr>
          <p:cNvGrpSpPr/>
          <p:nvPr/>
        </p:nvGrpSpPr>
        <p:grpSpPr>
          <a:xfrm>
            <a:off x="5893437" y="1926318"/>
            <a:ext cx="1167126" cy="1164053"/>
            <a:chOff x="2553944" y="1649076"/>
            <a:chExt cx="1167126" cy="1164053"/>
          </a:xfrm>
          <a:solidFill>
            <a:schemeClr val="bg1"/>
          </a:solidFill>
        </p:grpSpPr>
        <p:grpSp>
          <p:nvGrpSpPr>
            <p:cNvPr id="47" name="Group 9">
              <a:extLst>
                <a:ext uri="{FF2B5EF4-FFF2-40B4-BE49-F238E27FC236}">
                  <a16:creationId xmlns:a16="http://schemas.microsoft.com/office/drawing/2014/main" id="{E72A0F22-2641-4E16-9308-1750DEFCA60E}"/>
                </a:ext>
              </a:extLst>
            </p:cNvPr>
            <p:cNvGrpSpPr/>
            <p:nvPr/>
          </p:nvGrpSpPr>
          <p:grpSpPr>
            <a:xfrm rot="-8100000">
              <a:off x="2557948" y="1650008"/>
              <a:ext cx="1164053" cy="1162190"/>
              <a:chOff x="0" y="0"/>
              <a:chExt cx="6350000" cy="6339840"/>
            </a:xfrm>
            <a:grpFill/>
          </p:grpSpPr>
          <p:sp>
            <p:nvSpPr>
              <p:cNvPr id="48" name="Freeform 10">
                <a:extLst>
                  <a:ext uri="{FF2B5EF4-FFF2-40B4-BE49-F238E27FC236}">
                    <a16:creationId xmlns:a16="http://schemas.microsoft.com/office/drawing/2014/main" id="{CEE6211B-BD48-4DC3-B417-DFDAA34EA55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49" name="Group 9">
              <a:extLst>
                <a:ext uri="{FF2B5EF4-FFF2-40B4-BE49-F238E27FC236}">
                  <a16:creationId xmlns:a16="http://schemas.microsoft.com/office/drawing/2014/main" id="{242BBFF5-6B04-4C8A-ABA0-9E68C37536F1}"/>
                </a:ext>
              </a:extLst>
            </p:cNvPr>
            <p:cNvGrpSpPr/>
            <p:nvPr/>
          </p:nvGrpSpPr>
          <p:grpSpPr>
            <a:xfrm rot="8100000" flipH="1">
              <a:off x="2553944" y="1650007"/>
              <a:ext cx="1164053" cy="1162190"/>
              <a:chOff x="0" y="0"/>
              <a:chExt cx="6350000" cy="6339840"/>
            </a:xfrm>
            <a:grpFill/>
          </p:grpSpPr>
          <p:sp>
            <p:nvSpPr>
              <p:cNvPr id="51" name="Freeform 10">
                <a:extLst>
                  <a:ext uri="{FF2B5EF4-FFF2-40B4-BE49-F238E27FC236}">
                    <a16:creationId xmlns:a16="http://schemas.microsoft.com/office/drawing/2014/main" id="{1FC4CB5A-9CD2-4440-A17C-BD32FF6ABA37}"/>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52" name="Group 51">
            <a:extLst>
              <a:ext uri="{FF2B5EF4-FFF2-40B4-BE49-F238E27FC236}">
                <a16:creationId xmlns:a16="http://schemas.microsoft.com/office/drawing/2014/main" id="{648E65CC-EA3C-4FD0-B3FE-F80745E7EC77}"/>
              </a:ext>
            </a:extLst>
          </p:cNvPr>
          <p:cNvGrpSpPr/>
          <p:nvPr/>
        </p:nvGrpSpPr>
        <p:grpSpPr>
          <a:xfrm>
            <a:off x="5866598" y="3655662"/>
            <a:ext cx="1167126" cy="1164053"/>
            <a:chOff x="2553944" y="1649076"/>
            <a:chExt cx="1167126" cy="1164053"/>
          </a:xfrm>
          <a:solidFill>
            <a:schemeClr val="bg1"/>
          </a:solidFill>
        </p:grpSpPr>
        <p:grpSp>
          <p:nvGrpSpPr>
            <p:cNvPr id="53" name="Group 9">
              <a:extLst>
                <a:ext uri="{FF2B5EF4-FFF2-40B4-BE49-F238E27FC236}">
                  <a16:creationId xmlns:a16="http://schemas.microsoft.com/office/drawing/2014/main" id="{2CC41FED-8B62-48BB-9F5B-264E481A4AC8}"/>
                </a:ext>
              </a:extLst>
            </p:cNvPr>
            <p:cNvGrpSpPr/>
            <p:nvPr/>
          </p:nvGrpSpPr>
          <p:grpSpPr>
            <a:xfrm rot="-8100000">
              <a:off x="2557948" y="1650008"/>
              <a:ext cx="1164053" cy="1162190"/>
              <a:chOff x="0" y="0"/>
              <a:chExt cx="6350000" cy="6339840"/>
            </a:xfrm>
            <a:grpFill/>
          </p:grpSpPr>
          <p:sp>
            <p:nvSpPr>
              <p:cNvPr id="56" name="Freeform 10">
                <a:extLst>
                  <a:ext uri="{FF2B5EF4-FFF2-40B4-BE49-F238E27FC236}">
                    <a16:creationId xmlns:a16="http://schemas.microsoft.com/office/drawing/2014/main" id="{ADCC3851-B47A-47AB-A53E-B381D7568BD6}"/>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54" name="Group 9">
              <a:extLst>
                <a:ext uri="{FF2B5EF4-FFF2-40B4-BE49-F238E27FC236}">
                  <a16:creationId xmlns:a16="http://schemas.microsoft.com/office/drawing/2014/main" id="{2B88D32A-9370-4A07-B7D7-AA4C08DD9FFF}"/>
                </a:ext>
              </a:extLst>
            </p:cNvPr>
            <p:cNvGrpSpPr/>
            <p:nvPr/>
          </p:nvGrpSpPr>
          <p:grpSpPr>
            <a:xfrm rot="8100000" flipH="1">
              <a:off x="2553944" y="1650007"/>
              <a:ext cx="1164053" cy="1162190"/>
              <a:chOff x="0" y="0"/>
              <a:chExt cx="6350000" cy="6339840"/>
            </a:xfrm>
            <a:grpFill/>
          </p:grpSpPr>
          <p:sp>
            <p:nvSpPr>
              <p:cNvPr id="55" name="Freeform 10">
                <a:extLst>
                  <a:ext uri="{FF2B5EF4-FFF2-40B4-BE49-F238E27FC236}">
                    <a16:creationId xmlns:a16="http://schemas.microsoft.com/office/drawing/2014/main" id="{6EB98183-B0D1-479C-B6F3-501D621B3C27}"/>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57" name="Group 56">
            <a:extLst>
              <a:ext uri="{FF2B5EF4-FFF2-40B4-BE49-F238E27FC236}">
                <a16:creationId xmlns:a16="http://schemas.microsoft.com/office/drawing/2014/main" id="{B6CE3078-1A7B-4964-8898-EC56DD6241B2}"/>
              </a:ext>
            </a:extLst>
          </p:cNvPr>
          <p:cNvGrpSpPr/>
          <p:nvPr/>
        </p:nvGrpSpPr>
        <p:grpSpPr>
          <a:xfrm>
            <a:off x="5876176" y="5305675"/>
            <a:ext cx="1167126" cy="1164053"/>
            <a:chOff x="2553944" y="1649076"/>
            <a:chExt cx="1167126" cy="1164053"/>
          </a:xfrm>
          <a:solidFill>
            <a:schemeClr val="bg1"/>
          </a:solidFill>
        </p:grpSpPr>
        <p:grpSp>
          <p:nvGrpSpPr>
            <p:cNvPr id="58" name="Group 9">
              <a:extLst>
                <a:ext uri="{FF2B5EF4-FFF2-40B4-BE49-F238E27FC236}">
                  <a16:creationId xmlns:a16="http://schemas.microsoft.com/office/drawing/2014/main" id="{5B59969F-F7C3-438A-8FE7-DA195B3ED6A6}"/>
                </a:ext>
              </a:extLst>
            </p:cNvPr>
            <p:cNvGrpSpPr/>
            <p:nvPr/>
          </p:nvGrpSpPr>
          <p:grpSpPr>
            <a:xfrm rot="-8100000">
              <a:off x="2557948" y="1650008"/>
              <a:ext cx="1164053" cy="1162190"/>
              <a:chOff x="0" y="0"/>
              <a:chExt cx="6350000" cy="6339840"/>
            </a:xfrm>
            <a:grpFill/>
          </p:grpSpPr>
          <p:sp>
            <p:nvSpPr>
              <p:cNvPr id="61" name="Freeform 10">
                <a:extLst>
                  <a:ext uri="{FF2B5EF4-FFF2-40B4-BE49-F238E27FC236}">
                    <a16:creationId xmlns:a16="http://schemas.microsoft.com/office/drawing/2014/main" id="{D54A7ED4-B579-4236-9D06-E9C8C205A0CF}"/>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59" name="Group 9">
              <a:extLst>
                <a:ext uri="{FF2B5EF4-FFF2-40B4-BE49-F238E27FC236}">
                  <a16:creationId xmlns:a16="http://schemas.microsoft.com/office/drawing/2014/main" id="{B68983CA-6612-4CD6-BEE9-E9D6CDDCFBBC}"/>
                </a:ext>
              </a:extLst>
            </p:cNvPr>
            <p:cNvGrpSpPr/>
            <p:nvPr/>
          </p:nvGrpSpPr>
          <p:grpSpPr>
            <a:xfrm rot="8100000" flipH="1">
              <a:off x="2553944" y="1650007"/>
              <a:ext cx="1164053" cy="1162190"/>
              <a:chOff x="0" y="0"/>
              <a:chExt cx="6350000" cy="6339840"/>
            </a:xfrm>
            <a:grpFill/>
          </p:grpSpPr>
          <p:sp>
            <p:nvSpPr>
              <p:cNvPr id="60" name="Freeform 10">
                <a:extLst>
                  <a:ext uri="{FF2B5EF4-FFF2-40B4-BE49-F238E27FC236}">
                    <a16:creationId xmlns:a16="http://schemas.microsoft.com/office/drawing/2014/main" id="{BA3FB320-2970-455A-8840-023BDD3A649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62" name="Group 61">
            <a:extLst>
              <a:ext uri="{FF2B5EF4-FFF2-40B4-BE49-F238E27FC236}">
                <a16:creationId xmlns:a16="http://schemas.microsoft.com/office/drawing/2014/main" id="{3679B595-EDBA-45CD-8992-27C18F6BA251}"/>
              </a:ext>
            </a:extLst>
          </p:cNvPr>
          <p:cNvGrpSpPr/>
          <p:nvPr/>
        </p:nvGrpSpPr>
        <p:grpSpPr>
          <a:xfrm>
            <a:off x="5890363" y="6974648"/>
            <a:ext cx="1167126" cy="1164053"/>
            <a:chOff x="2553944" y="1649076"/>
            <a:chExt cx="1167126" cy="1164053"/>
          </a:xfrm>
          <a:solidFill>
            <a:schemeClr val="bg1"/>
          </a:solidFill>
        </p:grpSpPr>
        <p:grpSp>
          <p:nvGrpSpPr>
            <p:cNvPr id="63" name="Group 9">
              <a:extLst>
                <a:ext uri="{FF2B5EF4-FFF2-40B4-BE49-F238E27FC236}">
                  <a16:creationId xmlns:a16="http://schemas.microsoft.com/office/drawing/2014/main" id="{79E70C8D-B480-40F3-8CAB-B3676A0CB025}"/>
                </a:ext>
              </a:extLst>
            </p:cNvPr>
            <p:cNvGrpSpPr/>
            <p:nvPr/>
          </p:nvGrpSpPr>
          <p:grpSpPr>
            <a:xfrm rot="-8100000">
              <a:off x="2557948" y="1650008"/>
              <a:ext cx="1164053" cy="1162190"/>
              <a:chOff x="0" y="0"/>
              <a:chExt cx="6350000" cy="6339840"/>
            </a:xfrm>
            <a:grpFill/>
          </p:grpSpPr>
          <p:sp>
            <p:nvSpPr>
              <p:cNvPr id="66" name="Freeform 10">
                <a:extLst>
                  <a:ext uri="{FF2B5EF4-FFF2-40B4-BE49-F238E27FC236}">
                    <a16:creationId xmlns:a16="http://schemas.microsoft.com/office/drawing/2014/main" id="{5F8457EB-AEE7-4E84-9763-5AC415C29804}"/>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nvGrpSpPr>
            <p:cNvPr id="64" name="Group 9">
              <a:extLst>
                <a:ext uri="{FF2B5EF4-FFF2-40B4-BE49-F238E27FC236}">
                  <a16:creationId xmlns:a16="http://schemas.microsoft.com/office/drawing/2014/main" id="{38926CB3-A6B0-4C82-8DE9-CA0C15E54B6E}"/>
                </a:ext>
              </a:extLst>
            </p:cNvPr>
            <p:cNvGrpSpPr/>
            <p:nvPr/>
          </p:nvGrpSpPr>
          <p:grpSpPr>
            <a:xfrm rot="8100000" flipH="1">
              <a:off x="2553944" y="1650007"/>
              <a:ext cx="1164053" cy="1162190"/>
              <a:chOff x="0" y="0"/>
              <a:chExt cx="6350000" cy="6339840"/>
            </a:xfrm>
            <a:grpFill/>
          </p:grpSpPr>
          <p:sp>
            <p:nvSpPr>
              <p:cNvPr id="65" name="Freeform 10">
                <a:extLst>
                  <a:ext uri="{FF2B5EF4-FFF2-40B4-BE49-F238E27FC236}">
                    <a16:creationId xmlns:a16="http://schemas.microsoft.com/office/drawing/2014/main" id="{09298DE3-CE27-4EC0-B385-53D22090F03C}"/>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txBody>
              <a:bodyPr/>
              <a:lstStyle/>
              <a:p>
                <a:endParaRPr lang="en-US"/>
              </a:p>
            </p:txBody>
          </p:sp>
        </p:grpSp>
      </p:grpSp>
      <p:grpSp>
        <p:nvGrpSpPr>
          <p:cNvPr id="67" name="Group 9">
            <a:extLst>
              <a:ext uri="{FF2B5EF4-FFF2-40B4-BE49-F238E27FC236}">
                <a16:creationId xmlns:a16="http://schemas.microsoft.com/office/drawing/2014/main" id="{0365EAB4-CF54-44F2-9C56-76A20AF0A117}"/>
              </a:ext>
            </a:extLst>
          </p:cNvPr>
          <p:cNvGrpSpPr/>
          <p:nvPr/>
        </p:nvGrpSpPr>
        <p:grpSpPr>
          <a:xfrm rot="8100000" flipH="1">
            <a:off x="6808156" y="2806226"/>
            <a:ext cx="1164053" cy="1162190"/>
            <a:chOff x="0" y="0"/>
            <a:chExt cx="6350000" cy="6339840"/>
          </a:xfrm>
          <a:solidFill>
            <a:schemeClr val="bg1"/>
          </a:solidFill>
        </p:grpSpPr>
        <p:sp>
          <p:nvSpPr>
            <p:cNvPr id="68" name="Freeform 10">
              <a:extLst>
                <a:ext uri="{FF2B5EF4-FFF2-40B4-BE49-F238E27FC236}">
                  <a16:creationId xmlns:a16="http://schemas.microsoft.com/office/drawing/2014/main" id="{033DB12B-D3E1-493C-B6D6-D6C90679B248}"/>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sp>
      </p:grpSp>
      <p:grpSp>
        <p:nvGrpSpPr>
          <p:cNvPr id="69" name="Group 9">
            <a:extLst>
              <a:ext uri="{FF2B5EF4-FFF2-40B4-BE49-F238E27FC236}">
                <a16:creationId xmlns:a16="http://schemas.microsoft.com/office/drawing/2014/main" id="{EA3AF456-EA08-4BF8-9BF2-C26C03F35E03}"/>
              </a:ext>
            </a:extLst>
          </p:cNvPr>
          <p:cNvGrpSpPr/>
          <p:nvPr/>
        </p:nvGrpSpPr>
        <p:grpSpPr>
          <a:xfrm rot="8100000" flipH="1">
            <a:off x="6808156" y="4478739"/>
            <a:ext cx="1164053" cy="1162190"/>
            <a:chOff x="0" y="0"/>
            <a:chExt cx="6350000" cy="6339840"/>
          </a:xfrm>
          <a:solidFill>
            <a:schemeClr val="bg1"/>
          </a:solidFill>
        </p:grpSpPr>
        <p:sp>
          <p:nvSpPr>
            <p:cNvPr id="70" name="Freeform 10">
              <a:extLst>
                <a:ext uri="{FF2B5EF4-FFF2-40B4-BE49-F238E27FC236}">
                  <a16:creationId xmlns:a16="http://schemas.microsoft.com/office/drawing/2014/main" id="{8503EA0C-2FB2-4F54-B0FC-CBE86D7D1451}"/>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sp>
      </p:grpSp>
      <p:grpSp>
        <p:nvGrpSpPr>
          <p:cNvPr id="71" name="Group 9">
            <a:extLst>
              <a:ext uri="{FF2B5EF4-FFF2-40B4-BE49-F238E27FC236}">
                <a16:creationId xmlns:a16="http://schemas.microsoft.com/office/drawing/2014/main" id="{C2D1C1AE-6AB4-4FA5-AD25-516F1E8A3B4A}"/>
              </a:ext>
            </a:extLst>
          </p:cNvPr>
          <p:cNvGrpSpPr/>
          <p:nvPr/>
        </p:nvGrpSpPr>
        <p:grpSpPr>
          <a:xfrm rot="8100000" flipH="1">
            <a:off x="6808157" y="6143225"/>
            <a:ext cx="1164053" cy="1162190"/>
            <a:chOff x="0" y="0"/>
            <a:chExt cx="6350000" cy="6339840"/>
          </a:xfrm>
          <a:solidFill>
            <a:schemeClr val="bg1"/>
          </a:solidFill>
        </p:grpSpPr>
        <p:sp>
          <p:nvSpPr>
            <p:cNvPr id="72" name="Freeform 10">
              <a:extLst>
                <a:ext uri="{FF2B5EF4-FFF2-40B4-BE49-F238E27FC236}">
                  <a16:creationId xmlns:a16="http://schemas.microsoft.com/office/drawing/2014/main" id="{08927ACC-8C51-475C-9E27-1461F4172716}"/>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grpFill/>
          </p:spPr>
        </p:sp>
      </p:grpSp>
      <p:sp>
        <p:nvSpPr>
          <p:cNvPr id="8" name="TextBox 8"/>
          <p:cNvSpPr txBox="1"/>
          <p:nvPr/>
        </p:nvSpPr>
        <p:spPr>
          <a:xfrm>
            <a:off x="7746316" y="2427601"/>
            <a:ext cx="6106938" cy="436017"/>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lnSpc>
                <a:spcPts val="3354"/>
              </a:lnSpc>
              <a:spcBef>
                <a:spcPct val="0"/>
              </a:spcBef>
            </a:pPr>
            <a:r>
              <a:rPr lang="en-US" sz="3600" u="none" spc="101">
                <a:solidFill>
                  <a:srgbClr val="FFFFFF"/>
                </a:solidFill>
                <a:latin typeface="Arimo Bold"/>
              </a:rPr>
              <a:t>I. TỔNG QUAN VỀ ĐỀ TÀI </a:t>
            </a:r>
          </a:p>
        </p:txBody>
      </p:sp>
      <p:sp>
        <p:nvSpPr>
          <p:cNvPr id="73" name="TextBox 8">
            <a:extLst>
              <a:ext uri="{FF2B5EF4-FFF2-40B4-BE49-F238E27FC236}">
                <a16:creationId xmlns:a16="http://schemas.microsoft.com/office/drawing/2014/main" id="{C63DBB10-3E64-4AA4-9DC8-EBFC43A24E0E}"/>
              </a:ext>
            </a:extLst>
          </p:cNvPr>
          <p:cNvSpPr txBox="1"/>
          <p:nvPr/>
        </p:nvSpPr>
        <p:spPr>
          <a:xfrm>
            <a:off x="7776796" y="3985035"/>
            <a:ext cx="6106938" cy="436017"/>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lnSpc>
                <a:spcPts val="3354"/>
              </a:lnSpc>
              <a:spcBef>
                <a:spcPct val="0"/>
              </a:spcBef>
            </a:pPr>
            <a:r>
              <a:rPr lang="en-US" sz="3600" u="none" spc="101">
                <a:solidFill>
                  <a:srgbClr val="FFFFFF"/>
                </a:solidFill>
                <a:latin typeface="Arimo Bold"/>
              </a:rPr>
              <a:t>II. CƠ SỞ LÝ THUYẾT</a:t>
            </a:r>
          </a:p>
        </p:txBody>
      </p:sp>
      <p:sp>
        <p:nvSpPr>
          <p:cNvPr id="74" name="TextBox 8">
            <a:extLst>
              <a:ext uri="{FF2B5EF4-FFF2-40B4-BE49-F238E27FC236}">
                <a16:creationId xmlns:a16="http://schemas.microsoft.com/office/drawing/2014/main" id="{0AD797F0-A83C-435A-A370-433560AEB66B}"/>
              </a:ext>
            </a:extLst>
          </p:cNvPr>
          <p:cNvSpPr txBox="1"/>
          <p:nvPr/>
        </p:nvSpPr>
        <p:spPr>
          <a:xfrm>
            <a:off x="7776796" y="5717546"/>
            <a:ext cx="6244004" cy="436017"/>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lnSpc>
                <a:spcPts val="3354"/>
              </a:lnSpc>
              <a:spcBef>
                <a:spcPct val="0"/>
              </a:spcBef>
            </a:pPr>
            <a:r>
              <a:rPr lang="en-US" sz="3600" u="none" spc="101">
                <a:solidFill>
                  <a:srgbClr val="FFFFFF"/>
                </a:solidFill>
                <a:latin typeface="Arimo Bold"/>
              </a:rPr>
              <a:t>III. CÀI ĐẶT THỰC NGHIỆM</a:t>
            </a:r>
          </a:p>
        </p:txBody>
      </p:sp>
      <p:sp>
        <p:nvSpPr>
          <p:cNvPr id="75" name="TextBox 8">
            <a:extLst>
              <a:ext uri="{FF2B5EF4-FFF2-40B4-BE49-F238E27FC236}">
                <a16:creationId xmlns:a16="http://schemas.microsoft.com/office/drawing/2014/main" id="{3CDC066D-71C6-4593-8D37-49B619EF2788}"/>
              </a:ext>
            </a:extLst>
          </p:cNvPr>
          <p:cNvSpPr txBox="1"/>
          <p:nvPr/>
        </p:nvSpPr>
        <p:spPr>
          <a:xfrm>
            <a:off x="7746316" y="6984817"/>
            <a:ext cx="6244004" cy="1107996"/>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l">
              <a:spcBef>
                <a:spcPct val="0"/>
              </a:spcBef>
            </a:pPr>
            <a:r>
              <a:rPr lang="en-US" sz="3600" spc="101">
                <a:solidFill>
                  <a:srgbClr val="FFFFFF"/>
                </a:solidFill>
                <a:latin typeface="Arimo Bold"/>
              </a:rPr>
              <a:t>IV. KẾT LUẬN &amp; HƯỚNG PHÁT TRIỂN</a:t>
            </a:r>
            <a:endParaRPr lang="en-US" sz="3600" u="none" spc="101">
              <a:solidFill>
                <a:srgbClr val="FFFFFF"/>
              </a:solidFill>
              <a:latin typeface="Arimo Bold"/>
            </a:endParaRPr>
          </a:p>
        </p:txBody>
      </p:sp>
    </p:spTree>
    <p:extLst>
      <p:ext uri="{BB962C8B-B14F-4D97-AF65-F5344CB8AC3E}">
        <p14:creationId xmlns:p14="http://schemas.microsoft.com/office/powerpoint/2010/main" val="24487354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AutoShape 5">
            <a:extLst>
              <a:ext uri="{FF2B5EF4-FFF2-40B4-BE49-F238E27FC236}">
                <a16:creationId xmlns:a16="http://schemas.microsoft.com/office/drawing/2014/main" id="{AAE0F05F-D70F-4B2A-9BB8-02054509FC84}"/>
              </a:ext>
            </a:extLst>
          </p:cNvPr>
          <p:cNvSpPr/>
          <p:nvPr/>
        </p:nvSpPr>
        <p:spPr>
          <a:xfrm>
            <a:off x="1002448" y="3832998"/>
            <a:ext cx="4788752" cy="1832524"/>
          </a:xfrm>
          <a:prstGeom prst="rect">
            <a:avLst/>
          </a:prstGeom>
          <a:solidFill>
            <a:srgbClr val="86EAE9">
              <a:alpha val="29804"/>
            </a:srgbClr>
          </a:solidFill>
        </p:spPr>
      </p:sp>
      <p:sp>
        <p:nvSpPr>
          <p:cNvPr id="54" name="AutoShape 7">
            <a:extLst>
              <a:ext uri="{FF2B5EF4-FFF2-40B4-BE49-F238E27FC236}">
                <a16:creationId xmlns:a16="http://schemas.microsoft.com/office/drawing/2014/main" id="{2EF9E712-277D-486C-9492-7E7D875B203E}"/>
              </a:ext>
            </a:extLst>
          </p:cNvPr>
          <p:cNvSpPr/>
          <p:nvPr/>
        </p:nvSpPr>
        <p:spPr>
          <a:xfrm>
            <a:off x="1143000" y="4000500"/>
            <a:ext cx="4495800" cy="1524000"/>
          </a:xfrm>
          <a:prstGeom prst="rect">
            <a:avLst/>
          </a:prstGeom>
          <a:solidFill>
            <a:srgbClr val="86EAE9"/>
          </a:solidFill>
          <a:ln>
            <a:solidFill>
              <a:srgbClr val="DBF9F8"/>
            </a:solidFill>
          </a:ln>
        </p:spPr>
      </p:sp>
      <p:grpSp>
        <p:nvGrpSpPr>
          <p:cNvPr id="5" name="Group 5"/>
          <p:cNvGrpSpPr/>
          <p:nvPr/>
        </p:nvGrpSpPr>
        <p:grpSpPr>
          <a:xfrm>
            <a:off x="8185904" y="1257300"/>
            <a:ext cx="8044696" cy="3505200"/>
            <a:chOff x="0" y="0"/>
            <a:chExt cx="6667622" cy="3102323"/>
          </a:xfrm>
        </p:grpSpPr>
        <p:sp>
          <p:nvSpPr>
            <p:cNvPr id="6" name="Freeform 6"/>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86EAE9"/>
            </a:solidFill>
          </p:spPr>
        </p:sp>
      </p:grpSp>
      <p:grpSp>
        <p:nvGrpSpPr>
          <p:cNvPr id="7" name="Group 7"/>
          <p:cNvGrpSpPr/>
          <p:nvPr/>
        </p:nvGrpSpPr>
        <p:grpSpPr>
          <a:xfrm>
            <a:off x="7528043" y="2186801"/>
            <a:ext cx="1491901" cy="1646197"/>
            <a:chOff x="0" y="0"/>
            <a:chExt cx="1100801" cy="1297070"/>
          </a:xfrm>
        </p:grpSpPr>
        <p:sp>
          <p:nvSpPr>
            <p:cNvPr id="8" name="Freeform 8"/>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3">
                <a:extLst>
                  <a:ext uri="{96DAC541-7B7A-43D3-8B79-37D633B846F1}">
                    <asvg:svgBlip xmlns:asvg="http://schemas.microsoft.com/office/drawing/2016/SVG/main" r:embed="rId4"/>
                  </a:ext>
                </a:extLst>
              </a:blip>
              <a:stretch>
                <a:fillRect l="-8914" r="-8914"/>
              </a:stretch>
            </a:blipFill>
          </p:spPr>
        </p:sp>
        <p:sp>
          <p:nvSpPr>
            <p:cNvPr id="9" name="TextBox 9"/>
            <p:cNvSpPr txBox="1"/>
            <p:nvPr/>
          </p:nvSpPr>
          <p:spPr>
            <a:xfrm>
              <a:off x="143036" y="437463"/>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01</a:t>
              </a:r>
            </a:p>
          </p:txBody>
        </p:sp>
      </p:grpSp>
      <p:grpSp>
        <p:nvGrpSpPr>
          <p:cNvPr id="10" name="Group 10"/>
          <p:cNvGrpSpPr/>
          <p:nvPr/>
        </p:nvGrpSpPr>
        <p:grpSpPr>
          <a:xfrm>
            <a:off x="8406472" y="2261342"/>
            <a:ext cx="7627545" cy="1311792"/>
            <a:chOff x="15055" y="3257"/>
            <a:chExt cx="4692352" cy="224823"/>
          </a:xfrm>
        </p:grpSpPr>
        <p:sp>
          <p:nvSpPr>
            <p:cNvPr id="11" name="TextBox 11"/>
            <p:cNvSpPr txBox="1"/>
            <p:nvPr/>
          </p:nvSpPr>
          <p:spPr>
            <a:xfrm>
              <a:off x="15055" y="3257"/>
              <a:ext cx="4692352" cy="70057"/>
            </a:xfrm>
            <a:prstGeom prst="rect">
              <a:avLst/>
            </a:prstGeom>
          </p:spPr>
          <p:txBody>
            <a:bodyPr lIns="0" tIns="0" rIns="0" bIns="0" rtlCol="0" anchor="t">
              <a:spAutoFit/>
            </a:bodyPr>
            <a:lstStyle/>
            <a:p>
              <a:pPr marL="0" lvl="0" indent="0" algn="ctr">
                <a:lnSpc>
                  <a:spcPts val="3354"/>
                </a:lnSpc>
                <a:spcBef>
                  <a:spcPct val="0"/>
                </a:spcBef>
              </a:pPr>
              <a:r>
                <a:rPr lang="en-US" sz="2800" u="none" spc="101">
                  <a:solidFill>
                    <a:srgbClr val="191919"/>
                  </a:solidFill>
                  <a:latin typeface="Arimo Bold"/>
                </a:rPr>
                <a:t>LÝ DO CHỌN ĐỀ TÀI</a:t>
              </a:r>
            </a:p>
          </p:txBody>
        </p:sp>
        <p:sp>
          <p:nvSpPr>
            <p:cNvPr id="12" name="TextBox 12"/>
            <p:cNvSpPr txBox="1"/>
            <p:nvPr/>
          </p:nvSpPr>
          <p:spPr>
            <a:xfrm>
              <a:off x="604711" y="105000"/>
              <a:ext cx="4102696" cy="123080"/>
            </a:xfrm>
            <a:prstGeom prst="rect">
              <a:avLst/>
            </a:prstGeom>
          </p:spPr>
          <p:txBody>
            <a:bodyPr wrap="square" lIns="0" tIns="0" rIns="0" bIns="0" rtlCol="0" anchor="t">
              <a:spAutoFit/>
            </a:bodyPr>
            <a:lstStyle/>
            <a:p>
              <a:pPr algn="just">
                <a:lnSpc>
                  <a:spcPts val="2795"/>
                </a:lnSpc>
              </a:pPr>
              <a:r>
                <a:rPr lang="en-US" sz="2800" err="1">
                  <a:solidFill>
                    <a:srgbClr val="000000"/>
                  </a:solidFill>
                  <a:latin typeface="Arimo" panose="020B0604020202020204" charset="0"/>
                  <a:ea typeface="Arimo" panose="020B0604020202020204" charset="0"/>
                  <a:cs typeface="Arimo" panose="020B0604020202020204" charset="0"/>
                </a:rPr>
                <a:t>Để</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số</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hoá</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một</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công</a:t>
              </a:r>
              <a:r>
                <a:rPr lang="en-US" sz="2800">
                  <a:solidFill>
                    <a:srgbClr val="000000"/>
                  </a:solidFill>
                  <a:latin typeface="Arimo" panose="020B0604020202020204" charset="0"/>
                  <a:ea typeface="Arimo" panose="020B0604020202020204" charset="0"/>
                  <a:cs typeface="Arimo" panose="020B0604020202020204" charset="0"/>
                </a:rPr>
                <a:t> ty </a:t>
              </a:r>
              <a:r>
                <a:rPr lang="en-US" sz="2800" err="1">
                  <a:solidFill>
                    <a:srgbClr val="000000"/>
                  </a:solidFill>
                  <a:latin typeface="Arimo" panose="020B0604020202020204" charset="0"/>
                  <a:ea typeface="Arimo" panose="020B0604020202020204" charset="0"/>
                  <a:cs typeface="Arimo" panose="020B0604020202020204" charset="0"/>
                </a:rPr>
                <a:t>chuyên</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kinh</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doanh</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về</a:t>
              </a:r>
              <a:r>
                <a:rPr lang="en-US" sz="2800">
                  <a:solidFill>
                    <a:srgbClr val="000000"/>
                  </a:solidFill>
                  <a:latin typeface="Arimo" panose="020B0604020202020204" charset="0"/>
                  <a:ea typeface="Arimo" panose="020B0604020202020204" charset="0"/>
                  <a:cs typeface="Arimo" panose="020B0604020202020204" charset="0"/>
                </a:rPr>
                <a:t> </a:t>
              </a:r>
              <a:r>
                <a:rPr lang="en-US" sz="2800" err="1">
                  <a:solidFill>
                    <a:srgbClr val="000000"/>
                  </a:solidFill>
                  <a:latin typeface="Arimo" panose="020B0604020202020204" charset="0"/>
                  <a:ea typeface="Arimo" panose="020B0604020202020204" charset="0"/>
                  <a:cs typeface="Arimo" panose="020B0604020202020204" charset="0"/>
                </a:rPr>
                <a:t>thiết</a:t>
              </a:r>
              <a:r>
                <a:rPr lang="en-US" sz="2800">
                  <a:solidFill>
                    <a:srgbClr val="000000"/>
                  </a:solidFill>
                  <a:latin typeface="Arimo" panose="020B0604020202020204" charset="0"/>
                  <a:ea typeface="Arimo" panose="020B0604020202020204" charset="0"/>
                  <a:cs typeface="Arimo" panose="020B0604020202020204" charset="0"/>
                </a:rPr>
                <a:t> bị, vật tư y </a:t>
              </a:r>
              <a:r>
                <a:rPr lang="en-US" sz="2800" err="1">
                  <a:solidFill>
                    <a:srgbClr val="000000"/>
                  </a:solidFill>
                  <a:latin typeface="Arimo" panose="020B0604020202020204" charset="0"/>
                  <a:ea typeface="Arimo" panose="020B0604020202020204" charset="0"/>
                  <a:cs typeface="Arimo" panose="020B0604020202020204" charset="0"/>
                </a:rPr>
                <a:t>tế</a:t>
              </a:r>
              <a:r>
                <a:rPr lang="en-US" sz="2800">
                  <a:solidFill>
                    <a:srgbClr val="000000"/>
                  </a:solidFill>
                  <a:latin typeface="Arimo" panose="020B0604020202020204" charset="0"/>
                  <a:ea typeface="Arimo" panose="020B0604020202020204" charset="0"/>
                  <a:cs typeface="Arimo" panose="020B0604020202020204" charset="0"/>
                </a:rPr>
                <a:t>.</a:t>
              </a:r>
            </a:p>
          </p:txBody>
        </p:sp>
      </p:grpSp>
      <p:grpSp>
        <p:nvGrpSpPr>
          <p:cNvPr id="21" name="Group 21"/>
          <p:cNvGrpSpPr/>
          <p:nvPr/>
        </p:nvGrpSpPr>
        <p:grpSpPr>
          <a:xfrm>
            <a:off x="8185904" y="5665522"/>
            <a:ext cx="8044696" cy="3505199"/>
            <a:chOff x="0" y="0"/>
            <a:chExt cx="6865576" cy="3102323"/>
          </a:xfrm>
        </p:grpSpPr>
        <p:sp>
          <p:nvSpPr>
            <p:cNvPr id="22" name="Freeform 22"/>
            <p:cNvSpPr/>
            <p:nvPr/>
          </p:nvSpPr>
          <p:spPr>
            <a:xfrm>
              <a:off x="0" y="0"/>
              <a:ext cx="6865576" cy="3102323"/>
            </a:xfrm>
            <a:custGeom>
              <a:avLst/>
              <a:gdLst/>
              <a:ahLst/>
              <a:cxnLst/>
              <a:rect l="l" t="t" r="r" b="b"/>
              <a:pathLst>
                <a:path w="6865576" h="3102323">
                  <a:moveTo>
                    <a:pt x="0" y="0"/>
                  </a:moveTo>
                  <a:lnTo>
                    <a:pt x="0" y="3102323"/>
                  </a:lnTo>
                  <a:lnTo>
                    <a:pt x="6865576" y="3102323"/>
                  </a:lnTo>
                  <a:lnTo>
                    <a:pt x="6865576" y="0"/>
                  </a:lnTo>
                  <a:lnTo>
                    <a:pt x="0" y="0"/>
                  </a:lnTo>
                  <a:close/>
                  <a:moveTo>
                    <a:pt x="6804616" y="3041363"/>
                  </a:moveTo>
                  <a:lnTo>
                    <a:pt x="59690" y="3041363"/>
                  </a:lnTo>
                  <a:lnTo>
                    <a:pt x="59690" y="59690"/>
                  </a:lnTo>
                  <a:lnTo>
                    <a:pt x="6804616" y="59690"/>
                  </a:lnTo>
                  <a:lnTo>
                    <a:pt x="6804616" y="3041363"/>
                  </a:lnTo>
                  <a:close/>
                </a:path>
              </a:pathLst>
            </a:custGeom>
            <a:solidFill>
              <a:srgbClr val="37C9EF"/>
            </a:solidFill>
          </p:spPr>
        </p:sp>
      </p:grpSp>
      <p:grpSp>
        <p:nvGrpSpPr>
          <p:cNvPr id="23" name="Group 23"/>
          <p:cNvGrpSpPr/>
          <p:nvPr/>
        </p:nvGrpSpPr>
        <p:grpSpPr>
          <a:xfrm>
            <a:off x="7682031" y="6595023"/>
            <a:ext cx="1448885" cy="1646196"/>
            <a:chOff x="0" y="0"/>
            <a:chExt cx="1100801" cy="1297070"/>
          </a:xfrm>
        </p:grpSpPr>
        <p:sp>
          <p:nvSpPr>
            <p:cNvPr id="24" name="Freeform 24"/>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5">
                <a:extLst>
                  <a:ext uri="{96DAC541-7B7A-43D3-8B79-37D633B846F1}">
                    <asvg:svgBlip xmlns:asvg="http://schemas.microsoft.com/office/drawing/2016/SVG/main" r:embed="rId6"/>
                  </a:ext>
                </a:extLst>
              </a:blip>
              <a:stretch>
                <a:fillRect l="-8914" r="-8914"/>
              </a:stretch>
            </a:blipFill>
          </p:spPr>
        </p:sp>
        <p:sp>
          <p:nvSpPr>
            <p:cNvPr id="25" name="TextBox 25"/>
            <p:cNvSpPr txBox="1"/>
            <p:nvPr/>
          </p:nvSpPr>
          <p:spPr>
            <a:xfrm>
              <a:off x="143036" y="427875"/>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02</a:t>
              </a:r>
            </a:p>
          </p:txBody>
        </p:sp>
      </p:grpSp>
      <p:grpSp>
        <p:nvGrpSpPr>
          <p:cNvPr id="26" name="Group 26"/>
          <p:cNvGrpSpPr/>
          <p:nvPr/>
        </p:nvGrpSpPr>
        <p:grpSpPr>
          <a:xfrm>
            <a:off x="8394479" y="6378310"/>
            <a:ext cx="7627545" cy="2079622"/>
            <a:chOff x="-2" y="4649"/>
            <a:chExt cx="5250759" cy="405139"/>
          </a:xfrm>
        </p:grpSpPr>
        <p:sp>
          <p:nvSpPr>
            <p:cNvPr id="27" name="TextBox 27"/>
            <p:cNvSpPr txBox="1"/>
            <p:nvPr/>
          </p:nvSpPr>
          <p:spPr>
            <a:xfrm>
              <a:off x="-2" y="4649"/>
              <a:ext cx="5250759" cy="79633"/>
            </a:xfrm>
            <a:prstGeom prst="rect">
              <a:avLst/>
            </a:prstGeom>
          </p:spPr>
          <p:txBody>
            <a:bodyPr lIns="0" tIns="0" rIns="0" bIns="0" rtlCol="0" anchor="t">
              <a:spAutoFit/>
            </a:bodyPr>
            <a:lstStyle/>
            <a:p>
              <a:pPr marL="0" lvl="0" indent="0" algn="ctr">
                <a:lnSpc>
                  <a:spcPts val="3354"/>
                </a:lnSpc>
                <a:spcBef>
                  <a:spcPct val="0"/>
                </a:spcBef>
              </a:pPr>
              <a:r>
                <a:rPr lang="en-US" sz="2800" spc="101">
                  <a:solidFill>
                    <a:srgbClr val="191919"/>
                  </a:solidFill>
                  <a:latin typeface="Arimo Bold"/>
                </a:rPr>
                <a:t>PHẠM VI ĐỀ TÀI</a:t>
              </a:r>
              <a:endParaRPr lang="en-US" sz="2800" u="none" spc="101">
                <a:solidFill>
                  <a:srgbClr val="191919"/>
                </a:solidFill>
                <a:latin typeface="Arimo Bold"/>
              </a:endParaRPr>
            </a:p>
          </p:txBody>
        </p:sp>
        <p:sp>
          <p:nvSpPr>
            <p:cNvPr id="28" name="TextBox 28"/>
            <p:cNvSpPr txBox="1"/>
            <p:nvPr/>
          </p:nvSpPr>
          <p:spPr>
            <a:xfrm>
              <a:off x="668081" y="129979"/>
              <a:ext cx="4391982" cy="279809"/>
            </a:xfrm>
            <a:prstGeom prst="rect">
              <a:avLst/>
            </a:prstGeom>
          </p:spPr>
          <p:txBody>
            <a:bodyPr wrap="square" lIns="0" tIns="0" rIns="0" bIns="0" rtlCol="0" anchor="t">
              <a:spAutoFit/>
            </a:bodyPr>
            <a:lstStyle/>
            <a:p>
              <a:pPr algn="just">
                <a:lnSpc>
                  <a:spcPts val="2795"/>
                </a:lnSpc>
              </a:pPr>
              <a:r>
                <a:rPr lang="en-US" sz="2800" err="1">
                  <a:solidFill>
                    <a:srgbClr val="000000"/>
                  </a:solidFill>
                  <a:latin typeface="Clear Sans Regular"/>
                </a:rPr>
                <a:t>Xây</a:t>
              </a:r>
              <a:r>
                <a:rPr lang="en-US" sz="2800">
                  <a:solidFill>
                    <a:srgbClr val="000000"/>
                  </a:solidFill>
                  <a:latin typeface="Clear Sans Regular"/>
                </a:rPr>
                <a:t> </a:t>
              </a:r>
              <a:r>
                <a:rPr lang="en-US" sz="2800" err="1">
                  <a:solidFill>
                    <a:srgbClr val="000000"/>
                  </a:solidFill>
                  <a:latin typeface="Clear Sans Regular"/>
                </a:rPr>
                <a:t>dựng</a:t>
              </a:r>
              <a:r>
                <a:rPr lang="en-US" sz="2800">
                  <a:solidFill>
                    <a:srgbClr val="000000"/>
                  </a:solidFill>
                  <a:latin typeface="Clear Sans Regular"/>
                </a:rPr>
                <a:t> </a:t>
              </a:r>
              <a:r>
                <a:rPr lang="en-US" sz="2800" err="1">
                  <a:solidFill>
                    <a:srgbClr val="000000"/>
                  </a:solidFill>
                  <a:latin typeface="Clear Sans Regular"/>
                </a:rPr>
                <a:t>một</a:t>
              </a:r>
              <a:r>
                <a:rPr lang="en-US" sz="2800">
                  <a:solidFill>
                    <a:srgbClr val="000000"/>
                  </a:solidFill>
                  <a:latin typeface="Clear Sans Regular"/>
                </a:rPr>
                <a:t> phần mềm để </a:t>
              </a:r>
              <a:r>
                <a:rPr lang="en-US" sz="2800" err="1">
                  <a:solidFill>
                    <a:srgbClr val="000000"/>
                  </a:solidFill>
                  <a:latin typeface="Clear Sans Regular"/>
                </a:rPr>
                <a:t>quản</a:t>
              </a:r>
              <a:r>
                <a:rPr lang="en-US" sz="2800">
                  <a:solidFill>
                    <a:srgbClr val="000000"/>
                  </a:solidFill>
                  <a:latin typeface="Clear Sans Regular"/>
                </a:rPr>
                <a:t> </a:t>
              </a:r>
              <a:r>
                <a:rPr lang="en-US" sz="2800" err="1">
                  <a:solidFill>
                    <a:srgbClr val="000000"/>
                  </a:solidFill>
                  <a:latin typeface="Clear Sans Regular"/>
                </a:rPr>
                <a:t>lý</a:t>
              </a:r>
              <a:r>
                <a:rPr lang="en-US" sz="2800">
                  <a:solidFill>
                    <a:srgbClr val="000000"/>
                  </a:solidFill>
                  <a:latin typeface="Clear Sans Regular"/>
                </a:rPr>
                <a:t> </a:t>
              </a:r>
              <a:r>
                <a:rPr lang="en-US" sz="2800" err="1">
                  <a:solidFill>
                    <a:srgbClr val="000000"/>
                  </a:solidFill>
                  <a:latin typeface="Clear Sans Regular"/>
                </a:rPr>
                <a:t>về</a:t>
              </a:r>
              <a:r>
                <a:rPr lang="en-US" sz="2800">
                  <a:solidFill>
                    <a:srgbClr val="000000"/>
                  </a:solidFill>
                  <a:latin typeface="Clear Sans Regular"/>
                </a:rPr>
                <a:t> </a:t>
              </a:r>
              <a:r>
                <a:rPr lang="en-US" sz="2800" err="1">
                  <a:solidFill>
                    <a:srgbClr val="000000"/>
                  </a:solidFill>
                  <a:latin typeface="Clear Sans Regular"/>
                </a:rPr>
                <a:t>buôn</a:t>
              </a:r>
              <a:r>
                <a:rPr lang="en-US" sz="2800">
                  <a:solidFill>
                    <a:srgbClr val="000000"/>
                  </a:solidFill>
                  <a:latin typeface="Clear Sans Regular"/>
                </a:rPr>
                <a:t> </a:t>
              </a:r>
              <a:r>
                <a:rPr lang="en-US" sz="2800" err="1">
                  <a:solidFill>
                    <a:srgbClr val="000000"/>
                  </a:solidFill>
                  <a:latin typeface="Clear Sans Regular"/>
                </a:rPr>
                <a:t>bán</a:t>
              </a:r>
              <a:r>
                <a:rPr lang="en-US" sz="2800">
                  <a:solidFill>
                    <a:srgbClr val="000000"/>
                  </a:solidFill>
                  <a:latin typeface="Clear Sans Regular"/>
                </a:rPr>
                <a:t> </a:t>
              </a:r>
              <a:r>
                <a:rPr lang="en-US" sz="2800" err="1">
                  <a:solidFill>
                    <a:srgbClr val="000000"/>
                  </a:solidFill>
                  <a:latin typeface="Clear Sans Regular"/>
                </a:rPr>
                <a:t>và</a:t>
              </a:r>
              <a:r>
                <a:rPr lang="en-US" sz="2800">
                  <a:solidFill>
                    <a:srgbClr val="000000"/>
                  </a:solidFill>
                  <a:latin typeface="Clear Sans Regular"/>
                </a:rPr>
                <a:t> </a:t>
              </a:r>
              <a:r>
                <a:rPr lang="en-US" sz="2800" err="1">
                  <a:solidFill>
                    <a:srgbClr val="000000"/>
                  </a:solidFill>
                  <a:latin typeface="Clear Sans Regular"/>
                </a:rPr>
                <a:t>bảo</a:t>
              </a:r>
              <a:r>
                <a:rPr lang="en-US" sz="2800">
                  <a:solidFill>
                    <a:srgbClr val="000000"/>
                  </a:solidFill>
                  <a:latin typeface="Clear Sans Regular"/>
                </a:rPr>
                <a:t> </a:t>
              </a:r>
              <a:r>
                <a:rPr lang="en-US" sz="2800" err="1">
                  <a:solidFill>
                    <a:srgbClr val="000000"/>
                  </a:solidFill>
                  <a:latin typeface="Clear Sans Regular"/>
                </a:rPr>
                <a:t>hành</a:t>
              </a:r>
              <a:r>
                <a:rPr lang="en-US" sz="2800">
                  <a:solidFill>
                    <a:srgbClr val="000000"/>
                  </a:solidFill>
                  <a:latin typeface="Clear Sans Regular"/>
                </a:rPr>
                <a:t> </a:t>
              </a:r>
              <a:r>
                <a:rPr lang="en-US" sz="2800" err="1">
                  <a:solidFill>
                    <a:srgbClr val="000000"/>
                  </a:solidFill>
                  <a:latin typeface="Clear Sans Regular"/>
                </a:rPr>
                <a:t>cho</a:t>
              </a:r>
              <a:r>
                <a:rPr lang="en-US" sz="2800">
                  <a:solidFill>
                    <a:srgbClr val="000000"/>
                  </a:solidFill>
                  <a:latin typeface="Clear Sans Regular"/>
                </a:rPr>
                <a:t> </a:t>
              </a:r>
              <a:r>
                <a:rPr lang="en-US" sz="2800" err="1">
                  <a:solidFill>
                    <a:srgbClr val="000000"/>
                  </a:solidFill>
                  <a:latin typeface="Clear Sans Regular"/>
                </a:rPr>
                <a:t>một</a:t>
              </a:r>
              <a:r>
                <a:rPr lang="en-US" sz="2800">
                  <a:solidFill>
                    <a:srgbClr val="000000"/>
                  </a:solidFill>
                  <a:latin typeface="Clear Sans Regular"/>
                </a:rPr>
                <a:t> </a:t>
              </a:r>
              <a:r>
                <a:rPr lang="en-US" sz="2800" err="1">
                  <a:solidFill>
                    <a:srgbClr val="000000"/>
                  </a:solidFill>
                  <a:latin typeface="Clear Sans Regular"/>
                </a:rPr>
                <a:t>công</a:t>
              </a:r>
              <a:r>
                <a:rPr lang="en-US" sz="2800">
                  <a:solidFill>
                    <a:srgbClr val="000000"/>
                  </a:solidFill>
                  <a:latin typeface="Clear Sans Regular"/>
                </a:rPr>
                <a:t> ty </a:t>
              </a:r>
              <a:r>
                <a:rPr lang="en-US" sz="2800" err="1">
                  <a:solidFill>
                    <a:srgbClr val="000000"/>
                  </a:solidFill>
                  <a:latin typeface="Clear Sans Regular"/>
                </a:rPr>
                <a:t>chuyên</a:t>
              </a:r>
              <a:r>
                <a:rPr lang="en-US" sz="2800">
                  <a:solidFill>
                    <a:srgbClr val="000000"/>
                  </a:solidFill>
                  <a:latin typeface="Clear Sans Regular"/>
                </a:rPr>
                <a:t> </a:t>
              </a:r>
              <a:r>
                <a:rPr lang="en-US" sz="2800" err="1">
                  <a:solidFill>
                    <a:srgbClr val="000000"/>
                  </a:solidFill>
                  <a:latin typeface="Clear Sans Regular"/>
                </a:rPr>
                <a:t>kinh</a:t>
              </a:r>
              <a:r>
                <a:rPr lang="en-US" sz="2800">
                  <a:solidFill>
                    <a:srgbClr val="000000"/>
                  </a:solidFill>
                  <a:latin typeface="Clear Sans Regular"/>
                </a:rPr>
                <a:t> </a:t>
              </a:r>
              <a:r>
                <a:rPr lang="en-US" sz="2800" err="1">
                  <a:solidFill>
                    <a:srgbClr val="000000"/>
                  </a:solidFill>
                  <a:latin typeface="Clear Sans Regular"/>
                </a:rPr>
                <a:t>doanh</a:t>
              </a:r>
              <a:r>
                <a:rPr lang="en-US" sz="2800">
                  <a:solidFill>
                    <a:srgbClr val="000000"/>
                  </a:solidFill>
                  <a:latin typeface="Clear Sans Regular"/>
                </a:rPr>
                <a:t> </a:t>
              </a:r>
              <a:r>
                <a:rPr lang="en-US" sz="2800" err="1">
                  <a:solidFill>
                    <a:srgbClr val="000000"/>
                  </a:solidFill>
                  <a:latin typeface="Clear Sans Regular"/>
                </a:rPr>
                <a:t>về</a:t>
              </a:r>
              <a:r>
                <a:rPr lang="en-US" sz="2800">
                  <a:solidFill>
                    <a:srgbClr val="000000"/>
                  </a:solidFill>
                  <a:latin typeface="Clear Sans Regular"/>
                </a:rPr>
                <a:t> </a:t>
              </a:r>
              <a:r>
                <a:rPr lang="en-US" sz="2800" err="1">
                  <a:solidFill>
                    <a:srgbClr val="000000"/>
                  </a:solidFill>
                  <a:latin typeface="Clear Sans Regular"/>
                </a:rPr>
                <a:t>thiết</a:t>
              </a:r>
              <a:r>
                <a:rPr lang="en-US" sz="2800">
                  <a:solidFill>
                    <a:srgbClr val="000000"/>
                  </a:solidFill>
                  <a:latin typeface="Clear Sans Regular"/>
                </a:rPr>
                <a:t> </a:t>
              </a:r>
              <a:r>
                <a:rPr lang="en-US" sz="2800" err="1">
                  <a:solidFill>
                    <a:srgbClr val="000000"/>
                  </a:solidFill>
                  <a:latin typeface="Clear Sans Regular"/>
                </a:rPr>
                <a:t>bị</a:t>
              </a:r>
              <a:r>
                <a:rPr lang="en-US" sz="2800">
                  <a:solidFill>
                    <a:srgbClr val="000000"/>
                  </a:solidFill>
                  <a:latin typeface="Clear Sans Regular"/>
                </a:rPr>
                <a:t> và vật tư y tế.</a:t>
              </a:r>
            </a:p>
          </p:txBody>
        </p:sp>
      </p:grpSp>
      <p:sp>
        <p:nvSpPr>
          <p:cNvPr id="50" name="AutoShape 5">
            <a:extLst>
              <a:ext uri="{FF2B5EF4-FFF2-40B4-BE49-F238E27FC236}">
                <a16:creationId xmlns:a16="http://schemas.microsoft.com/office/drawing/2014/main" id="{A1C5FAD1-C0A0-408D-A6BB-5A83DD9D0FCA}"/>
              </a:ext>
            </a:extLst>
          </p:cNvPr>
          <p:cNvSpPr/>
          <p:nvPr/>
        </p:nvSpPr>
        <p:spPr>
          <a:xfrm>
            <a:off x="0" y="-1874"/>
            <a:ext cx="538442" cy="10287000"/>
          </a:xfrm>
          <a:prstGeom prst="rect">
            <a:avLst/>
          </a:prstGeom>
          <a:solidFill>
            <a:srgbClr val="37C9EF"/>
          </a:solidFill>
        </p:spPr>
      </p:sp>
      <p:sp>
        <p:nvSpPr>
          <p:cNvPr id="51" name="TextBox 3">
            <a:extLst>
              <a:ext uri="{FF2B5EF4-FFF2-40B4-BE49-F238E27FC236}">
                <a16:creationId xmlns:a16="http://schemas.microsoft.com/office/drawing/2014/main" id="{C2128B3E-D95E-4C3E-9609-9C7E5F3220C6}"/>
              </a:ext>
            </a:extLst>
          </p:cNvPr>
          <p:cNvSpPr txBox="1"/>
          <p:nvPr/>
        </p:nvSpPr>
        <p:spPr>
          <a:xfrm>
            <a:off x="1334906" y="4242213"/>
            <a:ext cx="4158300" cy="899413"/>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nSpc>
                <a:spcPct val="150000"/>
              </a:lnSpc>
              <a:spcBef>
                <a:spcPct val="0"/>
              </a:spcBef>
            </a:pPr>
            <a:r>
              <a:rPr lang="en-US" sz="4400" spc="300">
                <a:solidFill>
                  <a:srgbClr val="191919"/>
                </a:solidFill>
                <a:latin typeface="Clear Sans Bold"/>
              </a:rPr>
              <a:t>I. TỔNG QUAN</a:t>
            </a:r>
            <a:endParaRPr lang="en-US" sz="4400" u="none" spc="300">
              <a:solidFill>
                <a:srgbClr val="191919"/>
              </a:solidFill>
              <a:latin typeface="Clear Sans 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utoShape 5">
            <a:extLst>
              <a:ext uri="{FF2B5EF4-FFF2-40B4-BE49-F238E27FC236}">
                <a16:creationId xmlns:a16="http://schemas.microsoft.com/office/drawing/2014/main" id="{9C000E5D-D2B7-4BC2-9096-F4208966F896}"/>
              </a:ext>
            </a:extLst>
          </p:cNvPr>
          <p:cNvSpPr/>
          <p:nvPr/>
        </p:nvSpPr>
        <p:spPr>
          <a:xfrm>
            <a:off x="6024951" y="967221"/>
            <a:ext cx="6012703" cy="1523999"/>
          </a:xfrm>
          <a:prstGeom prst="rect">
            <a:avLst/>
          </a:prstGeom>
          <a:solidFill>
            <a:srgbClr val="86EAE9">
              <a:alpha val="29804"/>
            </a:srgbClr>
          </a:solidFill>
        </p:spPr>
      </p:sp>
      <p:sp>
        <p:nvSpPr>
          <p:cNvPr id="47" name="AutoShape 7">
            <a:extLst>
              <a:ext uri="{FF2B5EF4-FFF2-40B4-BE49-F238E27FC236}">
                <a16:creationId xmlns:a16="http://schemas.microsoft.com/office/drawing/2014/main" id="{B6B2194B-7E0B-4C7E-964A-87270124577C}"/>
              </a:ext>
            </a:extLst>
          </p:cNvPr>
          <p:cNvSpPr/>
          <p:nvPr/>
        </p:nvSpPr>
        <p:spPr>
          <a:xfrm>
            <a:off x="6205546" y="1154410"/>
            <a:ext cx="5605453" cy="1108418"/>
          </a:xfrm>
          <a:prstGeom prst="rect">
            <a:avLst/>
          </a:prstGeom>
          <a:solidFill>
            <a:srgbClr val="86EAE9"/>
          </a:solidFill>
          <a:ln>
            <a:solidFill>
              <a:srgbClr val="DBF9F8"/>
            </a:solidFill>
          </a:ln>
        </p:spPr>
      </p:sp>
      <p:sp>
        <p:nvSpPr>
          <p:cNvPr id="3" name="TextBox 3"/>
          <p:cNvSpPr txBox="1"/>
          <p:nvPr/>
        </p:nvSpPr>
        <p:spPr>
          <a:xfrm>
            <a:off x="4821023" y="1439861"/>
            <a:ext cx="8428965" cy="602729"/>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lnSpc>
                <a:spcPts val="4716"/>
              </a:lnSpc>
              <a:spcBef>
                <a:spcPct val="0"/>
              </a:spcBef>
            </a:pPr>
            <a:r>
              <a:rPr lang="en-US" sz="4000" u="none" spc="107">
                <a:solidFill>
                  <a:srgbClr val="191919"/>
                </a:solidFill>
                <a:latin typeface="Clear Sans Bold"/>
              </a:rPr>
              <a:t>II. CƠ SỞ LÝ THUYẾT</a:t>
            </a:r>
          </a:p>
        </p:txBody>
      </p:sp>
      <p:grpSp>
        <p:nvGrpSpPr>
          <p:cNvPr id="5" name="Group 5"/>
          <p:cNvGrpSpPr/>
          <p:nvPr/>
        </p:nvGrpSpPr>
        <p:grpSpPr>
          <a:xfrm>
            <a:off x="914400" y="3848100"/>
            <a:ext cx="1900536" cy="1763326"/>
            <a:chOff x="0" y="0"/>
            <a:chExt cx="1950973" cy="1733625"/>
          </a:xfrm>
        </p:grpSpPr>
        <p:sp>
          <p:nvSpPr>
            <p:cNvPr id="6" name="Freeform 6"/>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3">
                <a:extLst>
                  <a:ext uri="{96DAC541-7B7A-43D3-8B79-37D633B846F1}">
                    <asvg:svgBlip xmlns:asvg="http://schemas.microsoft.com/office/drawing/2016/SVG/main" r:embed="rId4"/>
                  </a:ext>
                </a:extLst>
              </a:blip>
              <a:stretch>
                <a:fillRect t="-6268" b="-6268"/>
              </a:stretch>
            </a:blipFill>
          </p:spPr>
        </p:sp>
        <p:sp>
          <p:nvSpPr>
            <p:cNvPr id="7" name="TextBox 7"/>
            <p:cNvSpPr txBox="1"/>
            <p:nvPr/>
          </p:nvSpPr>
          <p:spPr>
            <a:xfrm>
              <a:off x="251138" y="605476"/>
              <a:ext cx="1443960" cy="592577"/>
            </a:xfrm>
            <a:prstGeom prst="rect">
              <a:avLst/>
            </a:prstGeom>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01</a:t>
              </a:r>
            </a:p>
          </p:txBody>
        </p:sp>
      </p:grpSp>
      <p:grpSp>
        <p:nvGrpSpPr>
          <p:cNvPr id="8" name="Group 8"/>
          <p:cNvGrpSpPr/>
          <p:nvPr/>
        </p:nvGrpSpPr>
        <p:grpSpPr>
          <a:xfrm>
            <a:off x="10426810" y="3883650"/>
            <a:ext cx="1900536" cy="1763326"/>
            <a:chOff x="0" y="0"/>
            <a:chExt cx="1950973" cy="1733625"/>
          </a:xfrm>
        </p:grpSpPr>
        <p:sp>
          <p:nvSpPr>
            <p:cNvPr id="9" name="Freeform 9"/>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5">
                <a:extLst>
                  <a:ext uri="{96DAC541-7B7A-43D3-8B79-37D633B846F1}">
                    <asvg:svgBlip xmlns:asvg="http://schemas.microsoft.com/office/drawing/2016/SVG/main" r:embed="rId6"/>
                  </a:ext>
                </a:extLst>
              </a:blip>
              <a:stretch>
                <a:fillRect t="-6268" b="-6268"/>
              </a:stretch>
            </a:blipFill>
          </p:spPr>
        </p:sp>
        <p:sp>
          <p:nvSpPr>
            <p:cNvPr id="10" name="TextBox 10"/>
            <p:cNvSpPr txBox="1"/>
            <p:nvPr/>
          </p:nvSpPr>
          <p:spPr>
            <a:xfrm>
              <a:off x="209633" y="610571"/>
              <a:ext cx="1443960" cy="592577"/>
            </a:xfrm>
            <a:prstGeom prst="rect">
              <a:avLst/>
            </a:prstGeom>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03</a:t>
              </a:r>
            </a:p>
          </p:txBody>
        </p:sp>
      </p:grpSp>
      <p:grpSp>
        <p:nvGrpSpPr>
          <p:cNvPr id="14" name="Group 14"/>
          <p:cNvGrpSpPr/>
          <p:nvPr/>
        </p:nvGrpSpPr>
        <p:grpSpPr>
          <a:xfrm>
            <a:off x="5666025" y="7536365"/>
            <a:ext cx="1900536" cy="1763326"/>
            <a:chOff x="0" y="0"/>
            <a:chExt cx="1950973" cy="1733625"/>
          </a:xfrm>
        </p:grpSpPr>
        <p:sp>
          <p:nvSpPr>
            <p:cNvPr id="15" name="Freeform 15"/>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7">
                <a:extLst>
                  <a:ext uri="{96DAC541-7B7A-43D3-8B79-37D633B846F1}">
                    <asvg:svgBlip xmlns:asvg="http://schemas.microsoft.com/office/drawing/2016/SVG/main" r:embed="rId8"/>
                  </a:ext>
                </a:extLst>
              </a:blip>
              <a:stretch>
                <a:fillRect t="-6268" b="-6268"/>
              </a:stretch>
            </a:blipFill>
          </p:spPr>
        </p:sp>
        <p:sp>
          <p:nvSpPr>
            <p:cNvPr id="16" name="TextBox 16"/>
            <p:cNvSpPr txBox="1"/>
            <p:nvPr/>
          </p:nvSpPr>
          <p:spPr>
            <a:xfrm>
              <a:off x="253507" y="588361"/>
              <a:ext cx="1443960" cy="592577"/>
            </a:xfrm>
            <a:prstGeom prst="rect">
              <a:avLst/>
            </a:prstGeom>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02</a:t>
              </a:r>
            </a:p>
          </p:txBody>
        </p:sp>
      </p:grpSp>
      <p:grpSp>
        <p:nvGrpSpPr>
          <p:cNvPr id="20" name="Group 20"/>
          <p:cNvGrpSpPr/>
          <p:nvPr/>
        </p:nvGrpSpPr>
        <p:grpSpPr>
          <a:xfrm>
            <a:off x="202073" y="5863843"/>
            <a:ext cx="3329537" cy="1273189"/>
            <a:chOff x="0" y="-38100"/>
            <a:chExt cx="3417898" cy="1251745"/>
          </a:xfrm>
        </p:grpSpPr>
        <p:sp>
          <p:nvSpPr>
            <p:cNvPr id="21" name="TextBox 21"/>
            <p:cNvSpPr txBox="1"/>
            <p:nvPr/>
          </p:nvSpPr>
          <p:spPr>
            <a:xfrm>
              <a:off x="0" y="-38100"/>
              <a:ext cx="3407648" cy="401881"/>
            </a:xfrm>
            <a:prstGeom prst="rect">
              <a:avLst/>
            </a:prstGeom>
          </p:spPr>
          <p:txBody>
            <a:bodyPr lIns="0" tIns="0" rIns="0" bIns="0" rtlCol="0" anchor="t">
              <a:spAutoFit/>
            </a:bodyPr>
            <a:lstStyle/>
            <a:p>
              <a:pPr marL="0" lvl="0" indent="0" algn="ctr">
                <a:lnSpc>
                  <a:spcPts val="3354"/>
                </a:lnSpc>
                <a:spcBef>
                  <a:spcPct val="0"/>
                </a:spcBef>
              </a:pPr>
              <a:r>
                <a:rPr lang="en-US" sz="2800" b="1" u="none" spc="300">
                  <a:solidFill>
                    <a:srgbClr val="191919"/>
                  </a:solidFill>
                  <a:latin typeface="Arimo Bold"/>
                </a:rPr>
                <a:t>LÝ THUYẾT</a:t>
              </a:r>
            </a:p>
          </p:txBody>
        </p:sp>
        <p:sp>
          <p:nvSpPr>
            <p:cNvPr id="22" name="TextBox 22"/>
            <p:cNvSpPr txBox="1"/>
            <p:nvPr/>
          </p:nvSpPr>
          <p:spPr>
            <a:xfrm>
              <a:off x="10250" y="482884"/>
              <a:ext cx="3407648" cy="73076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Tìm hiểu các lý thuyết liên quan</a:t>
              </a:r>
            </a:p>
          </p:txBody>
        </p:sp>
      </p:grpSp>
      <p:grpSp>
        <p:nvGrpSpPr>
          <p:cNvPr id="23" name="Group 23"/>
          <p:cNvGrpSpPr/>
          <p:nvPr/>
        </p:nvGrpSpPr>
        <p:grpSpPr>
          <a:xfrm rot="2117446">
            <a:off x="1977144" y="6342236"/>
            <a:ext cx="4291255" cy="524854"/>
            <a:chOff x="0" y="0"/>
            <a:chExt cx="6265849" cy="508000"/>
          </a:xfrm>
        </p:grpSpPr>
        <p:sp>
          <p:nvSpPr>
            <p:cNvPr id="24" name="Freeform 24"/>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86EAE9"/>
            </a:solidFill>
          </p:spPr>
        </p:sp>
        <p:sp>
          <p:nvSpPr>
            <p:cNvPr id="25" name="Freeform 25"/>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86EAE9"/>
            </a:solidFill>
          </p:spPr>
        </p:sp>
      </p:grpSp>
      <p:grpSp>
        <p:nvGrpSpPr>
          <p:cNvPr id="26" name="Group 26"/>
          <p:cNvGrpSpPr/>
          <p:nvPr/>
        </p:nvGrpSpPr>
        <p:grpSpPr>
          <a:xfrm>
            <a:off x="9533259" y="5863843"/>
            <a:ext cx="3687638" cy="1187381"/>
            <a:chOff x="0" y="51736"/>
            <a:chExt cx="3785502" cy="1167381"/>
          </a:xfrm>
        </p:grpSpPr>
        <p:sp>
          <p:nvSpPr>
            <p:cNvPr id="27" name="TextBox 27"/>
            <p:cNvSpPr txBox="1"/>
            <p:nvPr/>
          </p:nvSpPr>
          <p:spPr>
            <a:xfrm>
              <a:off x="172904" y="51736"/>
              <a:ext cx="3407648" cy="786740"/>
            </a:xfrm>
            <a:prstGeom prst="rect">
              <a:avLst/>
            </a:prstGeom>
          </p:spPr>
          <p:txBody>
            <a:bodyPr wrap="square" lIns="0" tIns="0" rIns="0" bIns="0" rtlCol="0" anchor="t">
              <a:spAutoFit/>
            </a:bodyPr>
            <a:lstStyle/>
            <a:p>
              <a:pPr marL="0" lvl="0" indent="0" algn="ctr">
                <a:spcBef>
                  <a:spcPct val="0"/>
                </a:spcBef>
              </a:pPr>
              <a:r>
                <a:rPr lang="en-US" sz="2600" u="none" spc="300">
                  <a:solidFill>
                    <a:srgbClr val="191919"/>
                  </a:solidFill>
                  <a:latin typeface="Arimo Bold"/>
                </a:rPr>
                <a:t>MÔ HÌNH </a:t>
              </a:r>
            </a:p>
            <a:p>
              <a:pPr marL="0" lvl="0" indent="0" algn="ctr">
                <a:spcBef>
                  <a:spcPct val="0"/>
                </a:spcBef>
              </a:pPr>
              <a:r>
                <a:rPr lang="en-US" sz="2600" u="none" spc="300">
                  <a:solidFill>
                    <a:srgbClr val="191919"/>
                  </a:solidFill>
                  <a:latin typeface="Arimo Bold"/>
                </a:rPr>
                <a:t>ỨNG DỤNG</a:t>
              </a:r>
            </a:p>
          </p:txBody>
        </p:sp>
        <p:sp>
          <p:nvSpPr>
            <p:cNvPr id="28" name="TextBox 28"/>
            <p:cNvSpPr txBox="1"/>
            <p:nvPr/>
          </p:nvSpPr>
          <p:spPr>
            <a:xfrm>
              <a:off x="0" y="866596"/>
              <a:ext cx="3785502" cy="35252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Mô hình MVC</a:t>
              </a:r>
            </a:p>
          </p:txBody>
        </p:sp>
      </p:grpSp>
      <p:grpSp>
        <p:nvGrpSpPr>
          <p:cNvPr id="32" name="Group 32"/>
          <p:cNvGrpSpPr/>
          <p:nvPr/>
        </p:nvGrpSpPr>
        <p:grpSpPr>
          <a:xfrm>
            <a:off x="4929517" y="5766825"/>
            <a:ext cx="3319552" cy="1374436"/>
            <a:chOff x="0" y="267782"/>
            <a:chExt cx="3407648" cy="1351286"/>
          </a:xfrm>
        </p:grpSpPr>
        <p:sp>
          <p:nvSpPr>
            <p:cNvPr id="33" name="TextBox 33"/>
            <p:cNvSpPr txBox="1"/>
            <p:nvPr/>
          </p:nvSpPr>
          <p:spPr>
            <a:xfrm>
              <a:off x="0" y="267782"/>
              <a:ext cx="3407648" cy="401881"/>
            </a:xfrm>
            <a:prstGeom prst="rect">
              <a:avLst/>
            </a:prstGeom>
          </p:spPr>
          <p:txBody>
            <a:bodyPr lIns="0" tIns="0" rIns="0" bIns="0" rtlCol="0" anchor="t">
              <a:spAutoFit/>
            </a:bodyPr>
            <a:lstStyle/>
            <a:p>
              <a:pPr marL="0" lvl="0" indent="0" algn="ctr">
                <a:lnSpc>
                  <a:spcPts val="3354"/>
                </a:lnSpc>
                <a:spcBef>
                  <a:spcPct val="0"/>
                </a:spcBef>
              </a:pPr>
              <a:r>
                <a:rPr lang="en-US" sz="2800" u="none" spc="300">
                  <a:solidFill>
                    <a:srgbClr val="191919"/>
                  </a:solidFill>
                  <a:latin typeface="Arimo Bold"/>
                </a:rPr>
                <a:t>KỸ THUẬT</a:t>
              </a:r>
            </a:p>
          </p:txBody>
        </p:sp>
        <p:sp>
          <p:nvSpPr>
            <p:cNvPr id="34" name="TextBox 34"/>
            <p:cNvSpPr txBox="1"/>
            <p:nvPr/>
          </p:nvSpPr>
          <p:spPr>
            <a:xfrm>
              <a:off x="0" y="888307"/>
              <a:ext cx="3407648" cy="73076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Tìm hiểu các kỹ thuật sử dụng trong dự án</a:t>
              </a:r>
            </a:p>
          </p:txBody>
        </p:sp>
      </p:grpSp>
      <p:grpSp>
        <p:nvGrpSpPr>
          <p:cNvPr id="41" name="Group 41"/>
          <p:cNvGrpSpPr/>
          <p:nvPr/>
        </p:nvGrpSpPr>
        <p:grpSpPr>
          <a:xfrm rot="19349768">
            <a:off x="6799645" y="6201408"/>
            <a:ext cx="4190043" cy="593849"/>
            <a:chOff x="0" y="0"/>
            <a:chExt cx="6265849" cy="508000"/>
          </a:xfrm>
        </p:grpSpPr>
        <p:sp>
          <p:nvSpPr>
            <p:cNvPr id="42" name="Freeform 42"/>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3EDAD8"/>
            </a:solidFill>
          </p:spPr>
        </p:sp>
        <p:sp>
          <p:nvSpPr>
            <p:cNvPr id="43" name="Freeform 43"/>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3EDAD8"/>
            </a:solidFill>
          </p:spPr>
        </p:sp>
      </p:grpSp>
      <p:sp>
        <p:nvSpPr>
          <p:cNvPr id="49" name="AutoShape 5">
            <a:extLst>
              <a:ext uri="{FF2B5EF4-FFF2-40B4-BE49-F238E27FC236}">
                <a16:creationId xmlns:a16="http://schemas.microsoft.com/office/drawing/2014/main" id="{29D4DB06-EA39-4EDF-89C3-48C5718E2E50}"/>
              </a:ext>
            </a:extLst>
          </p:cNvPr>
          <p:cNvSpPr/>
          <p:nvPr/>
        </p:nvSpPr>
        <p:spPr>
          <a:xfrm>
            <a:off x="0" y="0"/>
            <a:ext cx="18288000" cy="408766"/>
          </a:xfrm>
          <a:prstGeom prst="rect">
            <a:avLst/>
          </a:prstGeom>
          <a:solidFill>
            <a:srgbClr val="37C9EF"/>
          </a:solidFill>
        </p:spPr>
      </p:sp>
      <p:grpSp>
        <p:nvGrpSpPr>
          <p:cNvPr id="59" name="Group 32">
            <a:extLst>
              <a:ext uri="{FF2B5EF4-FFF2-40B4-BE49-F238E27FC236}">
                <a16:creationId xmlns:a16="http://schemas.microsoft.com/office/drawing/2014/main" id="{E74206D7-381D-45BE-8511-E17B554E3F92}"/>
              </a:ext>
            </a:extLst>
          </p:cNvPr>
          <p:cNvGrpSpPr/>
          <p:nvPr/>
        </p:nvGrpSpPr>
        <p:grpSpPr>
          <a:xfrm>
            <a:off x="14756390" y="5673527"/>
            <a:ext cx="3319552" cy="1573385"/>
            <a:chOff x="0" y="72184"/>
            <a:chExt cx="3407648" cy="1546884"/>
          </a:xfrm>
        </p:grpSpPr>
        <p:sp>
          <p:nvSpPr>
            <p:cNvPr id="60" name="TextBox 33">
              <a:extLst>
                <a:ext uri="{FF2B5EF4-FFF2-40B4-BE49-F238E27FC236}">
                  <a16:creationId xmlns:a16="http://schemas.microsoft.com/office/drawing/2014/main" id="{7CE6EA11-0A92-4024-B5EA-055B7C7B3896}"/>
                </a:ext>
              </a:extLst>
            </p:cNvPr>
            <p:cNvSpPr txBox="1"/>
            <p:nvPr/>
          </p:nvSpPr>
          <p:spPr>
            <a:xfrm>
              <a:off x="0" y="72184"/>
              <a:ext cx="3407648" cy="830554"/>
            </a:xfrm>
            <a:prstGeom prst="rect">
              <a:avLst/>
            </a:prstGeom>
          </p:spPr>
          <p:txBody>
            <a:bodyPr lIns="0" tIns="0" rIns="0" bIns="0" rtlCol="0" anchor="t">
              <a:spAutoFit/>
            </a:bodyPr>
            <a:lstStyle/>
            <a:p>
              <a:pPr marL="0" lvl="0" indent="0" algn="ctr">
                <a:lnSpc>
                  <a:spcPts val="3354"/>
                </a:lnSpc>
                <a:spcBef>
                  <a:spcPct val="0"/>
                </a:spcBef>
              </a:pPr>
              <a:r>
                <a:rPr lang="en-US" sz="2600" spc="300">
                  <a:solidFill>
                    <a:srgbClr val="191919"/>
                  </a:solidFill>
                  <a:latin typeface="Arimo Bold"/>
                </a:rPr>
                <a:t>XÁC ĐỊNH</a:t>
              </a:r>
            </a:p>
            <a:p>
              <a:pPr marL="0" lvl="0" indent="0" algn="ctr">
                <a:lnSpc>
                  <a:spcPts val="3354"/>
                </a:lnSpc>
                <a:spcBef>
                  <a:spcPct val="0"/>
                </a:spcBef>
              </a:pPr>
              <a:r>
                <a:rPr lang="en-US" sz="2600" spc="300">
                  <a:solidFill>
                    <a:srgbClr val="191919"/>
                  </a:solidFill>
                  <a:latin typeface="Arimo Bold"/>
                </a:rPr>
                <a:t>VẤN ĐỀ</a:t>
              </a:r>
              <a:endParaRPr lang="en-US" sz="2600" u="none" spc="300">
                <a:solidFill>
                  <a:srgbClr val="191919"/>
                </a:solidFill>
                <a:latin typeface="Arimo Bold"/>
              </a:endParaRPr>
            </a:p>
          </p:txBody>
        </p:sp>
        <p:sp>
          <p:nvSpPr>
            <p:cNvPr id="61" name="TextBox 34">
              <a:extLst>
                <a:ext uri="{FF2B5EF4-FFF2-40B4-BE49-F238E27FC236}">
                  <a16:creationId xmlns:a16="http://schemas.microsoft.com/office/drawing/2014/main" id="{2078A0CF-4218-4860-96AA-19C87162EA15}"/>
                </a:ext>
              </a:extLst>
            </p:cNvPr>
            <p:cNvSpPr txBox="1"/>
            <p:nvPr/>
          </p:nvSpPr>
          <p:spPr>
            <a:xfrm>
              <a:off x="0" y="888307"/>
              <a:ext cx="3407648" cy="730761"/>
            </a:xfrm>
            <a:prstGeom prst="rect">
              <a:avLst/>
            </a:prstGeom>
          </p:spPr>
          <p:txBody>
            <a:bodyPr lIns="0" tIns="0" rIns="0" bIns="0" rtlCol="0" anchor="t">
              <a:spAutoFit/>
            </a:bodyPr>
            <a:lstStyle/>
            <a:p>
              <a:pPr algn="ctr">
                <a:lnSpc>
                  <a:spcPts val="3000"/>
                </a:lnSpc>
              </a:pPr>
              <a:r>
                <a:rPr lang="en-US" sz="2400" spc="100">
                  <a:solidFill>
                    <a:srgbClr val="191919"/>
                  </a:solidFill>
                  <a:latin typeface="Arimo"/>
                </a:rPr>
                <a:t>Đặt ra vấn đề và </a:t>
              </a:r>
            </a:p>
            <a:p>
              <a:pPr algn="ctr">
                <a:lnSpc>
                  <a:spcPts val="3000"/>
                </a:lnSpc>
              </a:pPr>
              <a:r>
                <a:rPr lang="en-US" sz="2400" spc="100">
                  <a:solidFill>
                    <a:srgbClr val="191919"/>
                  </a:solidFill>
                  <a:latin typeface="Arimo"/>
                </a:rPr>
                <a:t>cách giải quyết</a:t>
              </a:r>
            </a:p>
          </p:txBody>
        </p:sp>
      </p:grpSp>
      <p:grpSp>
        <p:nvGrpSpPr>
          <p:cNvPr id="62" name="Group 17">
            <a:extLst>
              <a:ext uri="{FF2B5EF4-FFF2-40B4-BE49-F238E27FC236}">
                <a16:creationId xmlns:a16="http://schemas.microsoft.com/office/drawing/2014/main" id="{353C0961-3E4F-4C85-BA0D-84004783D826}"/>
              </a:ext>
            </a:extLst>
          </p:cNvPr>
          <p:cNvGrpSpPr/>
          <p:nvPr/>
        </p:nvGrpSpPr>
        <p:grpSpPr>
          <a:xfrm>
            <a:off x="15444192" y="7479072"/>
            <a:ext cx="1900536" cy="1763326"/>
            <a:chOff x="0" y="0"/>
            <a:chExt cx="1950973" cy="1733625"/>
          </a:xfrm>
        </p:grpSpPr>
        <p:sp>
          <p:nvSpPr>
            <p:cNvPr id="63" name="Freeform 18">
              <a:extLst>
                <a:ext uri="{FF2B5EF4-FFF2-40B4-BE49-F238E27FC236}">
                  <a16:creationId xmlns:a16="http://schemas.microsoft.com/office/drawing/2014/main" id="{970B9A82-4EBE-434D-BF8B-7168F9E55599}"/>
                </a:ext>
              </a:extLst>
            </p:cNvPr>
            <p:cNvSpPr/>
            <p:nvPr/>
          </p:nvSpPr>
          <p:spPr>
            <a:xfrm>
              <a:off x="0" y="0"/>
              <a:ext cx="1950973" cy="1733625"/>
            </a:xfrm>
            <a:custGeom>
              <a:avLst/>
              <a:gdLst/>
              <a:ahLst/>
              <a:cxnLst/>
              <a:rect l="l" t="t" r="r" b="b"/>
              <a:pathLst>
                <a:path w="1950973" h="1733625">
                  <a:moveTo>
                    <a:pt x="0" y="0"/>
                  </a:moveTo>
                  <a:lnTo>
                    <a:pt x="1950973" y="0"/>
                  </a:lnTo>
                  <a:lnTo>
                    <a:pt x="1950973" y="1733625"/>
                  </a:lnTo>
                  <a:lnTo>
                    <a:pt x="0" y="1733625"/>
                  </a:lnTo>
                  <a:lnTo>
                    <a:pt x="0" y="0"/>
                  </a:lnTo>
                  <a:close/>
                </a:path>
              </a:pathLst>
            </a:custGeom>
            <a:blipFill>
              <a:blip r:embed="rId9">
                <a:extLst>
                  <a:ext uri="{96DAC541-7B7A-43D3-8B79-37D633B846F1}">
                    <asvg:svgBlip xmlns:asvg="http://schemas.microsoft.com/office/drawing/2016/SVG/main" r:embed="rId10"/>
                  </a:ext>
                </a:extLst>
              </a:blip>
              <a:stretch>
                <a:fillRect t="-6268" b="-6268"/>
              </a:stretch>
            </a:blipFill>
            <a:ln>
              <a:solidFill>
                <a:schemeClr val="bg1"/>
              </a:solidFill>
            </a:ln>
          </p:spPr>
        </p:sp>
        <p:sp>
          <p:nvSpPr>
            <p:cNvPr id="64" name="TextBox 19">
              <a:extLst>
                <a:ext uri="{FF2B5EF4-FFF2-40B4-BE49-F238E27FC236}">
                  <a16:creationId xmlns:a16="http://schemas.microsoft.com/office/drawing/2014/main" id="{7ADA9B8A-A24D-4974-ABAE-6AB9AD8A602E}"/>
                </a:ext>
              </a:extLst>
            </p:cNvPr>
            <p:cNvSpPr txBox="1"/>
            <p:nvPr/>
          </p:nvSpPr>
          <p:spPr>
            <a:xfrm>
              <a:off x="253507" y="630342"/>
              <a:ext cx="1443960" cy="592577"/>
            </a:xfrm>
            <a:prstGeom prst="rect">
              <a:avLst/>
            </a:prstGeom>
            <a:ln>
              <a:solidFill>
                <a:srgbClr val="2C92D5"/>
              </a:solidFill>
            </a:ln>
          </p:spPr>
          <p:txBody>
            <a:bodyPr lIns="0" tIns="0" rIns="0" bIns="0" rtlCol="0" anchor="t">
              <a:spAutoFit/>
            </a:bodyPr>
            <a:lstStyle/>
            <a:p>
              <a:pPr marL="0" lvl="0" indent="0" algn="ctr">
                <a:lnSpc>
                  <a:spcPts val="4716"/>
                </a:lnSpc>
                <a:spcBef>
                  <a:spcPct val="0"/>
                </a:spcBef>
              </a:pPr>
              <a:r>
                <a:rPr lang="en-US" sz="4000" u="none">
                  <a:solidFill>
                    <a:srgbClr val="FFFFFF"/>
                  </a:solidFill>
                  <a:latin typeface="Clear Sans Bold"/>
                </a:rPr>
                <a:t>04</a:t>
              </a:r>
            </a:p>
          </p:txBody>
        </p:sp>
      </p:grpSp>
      <p:grpSp>
        <p:nvGrpSpPr>
          <p:cNvPr id="65" name="Group 38">
            <a:extLst>
              <a:ext uri="{FF2B5EF4-FFF2-40B4-BE49-F238E27FC236}">
                <a16:creationId xmlns:a16="http://schemas.microsoft.com/office/drawing/2014/main" id="{A449D114-1424-4B48-A8F3-AA9C42CFEB9D}"/>
              </a:ext>
            </a:extLst>
          </p:cNvPr>
          <p:cNvGrpSpPr/>
          <p:nvPr/>
        </p:nvGrpSpPr>
        <p:grpSpPr>
          <a:xfrm rot="2450918">
            <a:off x="11601634" y="6322443"/>
            <a:ext cx="4451017" cy="552049"/>
            <a:chOff x="0" y="0"/>
            <a:chExt cx="6265849" cy="508000"/>
          </a:xfrm>
        </p:grpSpPr>
        <p:sp>
          <p:nvSpPr>
            <p:cNvPr id="66" name="Freeform 39">
              <a:extLst>
                <a:ext uri="{FF2B5EF4-FFF2-40B4-BE49-F238E27FC236}">
                  <a16:creationId xmlns:a16="http://schemas.microsoft.com/office/drawing/2014/main" id="{03342010-654C-44B7-9C62-EDD283E9FBD9}"/>
                </a:ext>
              </a:extLst>
            </p:cNvPr>
            <p:cNvSpPr/>
            <p:nvPr/>
          </p:nvSpPr>
          <p:spPr>
            <a:xfrm>
              <a:off x="0" y="215900"/>
              <a:ext cx="5969939" cy="76200"/>
            </a:xfrm>
            <a:custGeom>
              <a:avLst/>
              <a:gdLst/>
              <a:ahLst/>
              <a:cxnLst/>
              <a:rect l="l" t="t" r="r" b="b"/>
              <a:pathLst>
                <a:path w="5969939" h="76200">
                  <a:moveTo>
                    <a:pt x="0" y="0"/>
                  </a:moveTo>
                  <a:lnTo>
                    <a:pt x="5969939" y="0"/>
                  </a:lnTo>
                  <a:lnTo>
                    <a:pt x="5969939" y="76200"/>
                  </a:lnTo>
                  <a:lnTo>
                    <a:pt x="0" y="76200"/>
                  </a:lnTo>
                  <a:close/>
                </a:path>
              </a:pathLst>
            </a:custGeom>
            <a:solidFill>
              <a:srgbClr val="37C9EF"/>
            </a:solidFill>
          </p:spPr>
        </p:sp>
        <p:sp>
          <p:nvSpPr>
            <p:cNvPr id="67" name="Freeform 40">
              <a:extLst>
                <a:ext uri="{FF2B5EF4-FFF2-40B4-BE49-F238E27FC236}">
                  <a16:creationId xmlns:a16="http://schemas.microsoft.com/office/drawing/2014/main" id="{55B95F80-428A-49EF-9322-0282E26A7D40}"/>
                </a:ext>
              </a:extLst>
            </p:cNvPr>
            <p:cNvSpPr/>
            <p:nvPr/>
          </p:nvSpPr>
          <p:spPr>
            <a:xfrm>
              <a:off x="5891199" y="1270"/>
              <a:ext cx="374650" cy="505460"/>
            </a:xfrm>
            <a:custGeom>
              <a:avLst/>
              <a:gdLst/>
              <a:ahLst/>
              <a:cxnLst/>
              <a:rect l="l" t="t" r="r" b="b"/>
              <a:pathLst>
                <a:path w="374650" h="505460">
                  <a:moveTo>
                    <a:pt x="0" y="505460"/>
                  </a:moveTo>
                  <a:lnTo>
                    <a:pt x="0" y="0"/>
                  </a:lnTo>
                  <a:lnTo>
                    <a:pt x="374650" y="252730"/>
                  </a:lnTo>
                  <a:close/>
                </a:path>
              </a:pathLst>
            </a:custGeom>
            <a:solidFill>
              <a:srgbClr val="37C9EF"/>
            </a:solidFill>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929517" y="1501306"/>
            <a:ext cx="8710283" cy="602729"/>
          </a:xfrm>
          <a:prstGeom prst="rect">
            <a:avLst/>
          </a:prstGeom>
        </p:spPr>
        <p:txBody>
          <a:bodyPr wrap="square" lIns="0" tIns="0" rIns="0" bIns="0" rtlCol="0" anchor="t">
            <a:spAutoFit/>
          </a:bodyPr>
          <a:lstStyle/>
          <a:p>
            <a:pPr marL="0" lvl="0" indent="0" algn="ctr">
              <a:lnSpc>
                <a:spcPts val="4716"/>
              </a:lnSpc>
              <a:spcBef>
                <a:spcPct val="0"/>
              </a:spcBef>
            </a:pPr>
            <a:r>
              <a:rPr lang="en-US" sz="4000" u="none" spc="107">
                <a:solidFill>
                  <a:srgbClr val="191919"/>
                </a:solidFill>
                <a:latin typeface="Clear Sans Bold"/>
              </a:rPr>
              <a:t>LÝ THUYẾT, KỸ THUẬT VÀ MÔ HÌNH</a:t>
            </a:r>
          </a:p>
        </p:txBody>
      </p:sp>
      <p:sp>
        <p:nvSpPr>
          <p:cNvPr id="5" name="AutoShape 5"/>
          <p:cNvSpPr/>
          <p:nvPr/>
        </p:nvSpPr>
        <p:spPr>
          <a:xfrm>
            <a:off x="9144000" y="2770650"/>
            <a:ext cx="9144000" cy="3287249"/>
          </a:xfrm>
          <a:prstGeom prst="rect">
            <a:avLst/>
          </a:prstGeom>
          <a:solidFill>
            <a:srgbClr val="3EDAD8"/>
          </a:solidFill>
        </p:spPr>
      </p:sp>
      <p:grpSp>
        <p:nvGrpSpPr>
          <p:cNvPr id="6" name="Group 6"/>
          <p:cNvGrpSpPr/>
          <p:nvPr/>
        </p:nvGrpSpPr>
        <p:grpSpPr>
          <a:xfrm>
            <a:off x="10538214" y="3644650"/>
            <a:ext cx="783092" cy="1539250"/>
            <a:chOff x="0" y="0"/>
            <a:chExt cx="1044123" cy="2052334"/>
          </a:xfrm>
        </p:grpSpPr>
        <p:sp>
          <p:nvSpPr>
            <p:cNvPr id="7" name="Freeform 7"/>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8" name="TextBox 8"/>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EDAD8"/>
                  </a:solidFill>
                  <a:latin typeface="Clear Sans Bold"/>
                </a:rPr>
                <a:t>02</a:t>
              </a:r>
            </a:p>
          </p:txBody>
        </p:sp>
      </p:grpSp>
      <p:sp>
        <p:nvSpPr>
          <p:cNvPr id="9" name="AutoShape 9"/>
          <p:cNvSpPr/>
          <p:nvPr/>
        </p:nvSpPr>
        <p:spPr>
          <a:xfrm>
            <a:off x="12189380" y="6057900"/>
            <a:ext cx="6098620" cy="3287249"/>
          </a:xfrm>
          <a:prstGeom prst="rect">
            <a:avLst/>
          </a:prstGeom>
          <a:solidFill>
            <a:srgbClr val="13538A"/>
          </a:solidFill>
        </p:spPr>
      </p:sp>
      <p:sp>
        <p:nvSpPr>
          <p:cNvPr id="10" name="AutoShape 10"/>
          <p:cNvSpPr/>
          <p:nvPr/>
        </p:nvSpPr>
        <p:spPr>
          <a:xfrm>
            <a:off x="0" y="2770650"/>
            <a:ext cx="9144000" cy="3287249"/>
          </a:xfrm>
          <a:prstGeom prst="rect">
            <a:avLst/>
          </a:prstGeom>
          <a:solidFill>
            <a:srgbClr val="86EAE9"/>
          </a:solidFill>
        </p:spPr>
      </p:sp>
      <p:grpSp>
        <p:nvGrpSpPr>
          <p:cNvPr id="11" name="Group 11"/>
          <p:cNvGrpSpPr/>
          <p:nvPr/>
        </p:nvGrpSpPr>
        <p:grpSpPr>
          <a:xfrm>
            <a:off x="1309198" y="3644650"/>
            <a:ext cx="783092" cy="1539250"/>
            <a:chOff x="0" y="0"/>
            <a:chExt cx="1044123" cy="2052334"/>
          </a:xfrm>
        </p:grpSpPr>
        <p:sp>
          <p:nvSpPr>
            <p:cNvPr id="12" name="Freeform 12"/>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13" name="TextBox 13"/>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86EAE9"/>
                  </a:solidFill>
                  <a:latin typeface="Clear Sans Bold"/>
                </a:rPr>
                <a:t>01</a:t>
              </a:r>
            </a:p>
          </p:txBody>
        </p:sp>
      </p:grpSp>
      <p:sp>
        <p:nvSpPr>
          <p:cNvPr id="14" name="AutoShape 14"/>
          <p:cNvSpPr/>
          <p:nvPr/>
        </p:nvSpPr>
        <p:spPr>
          <a:xfrm>
            <a:off x="0" y="6057900"/>
            <a:ext cx="6098620" cy="3287249"/>
          </a:xfrm>
          <a:prstGeom prst="rect">
            <a:avLst/>
          </a:prstGeom>
          <a:solidFill>
            <a:srgbClr val="37C9EF"/>
          </a:solidFill>
        </p:spPr>
      </p:sp>
      <p:grpSp>
        <p:nvGrpSpPr>
          <p:cNvPr id="15" name="Group 15"/>
          <p:cNvGrpSpPr/>
          <p:nvPr/>
        </p:nvGrpSpPr>
        <p:grpSpPr>
          <a:xfrm>
            <a:off x="814884" y="6931899"/>
            <a:ext cx="783092" cy="1539250"/>
            <a:chOff x="0" y="0"/>
            <a:chExt cx="1044123" cy="2052334"/>
          </a:xfrm>
        </p:grpSpPr>
        <p:sp>
          <p:nvSpPr>
            <p:cNvPr id="16" name="Freeform 16"/>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17" name="TextBox 17"/>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7C9EF"/>
                  </a:solidFill>
                  <a:latin typeface="Clear Sans Bold"/>
                </a:rPr>
                <a:t>03</a:t>
              </a:r>
            </a:p>
          </p:txBody>
        </p:sp>
      </p:grpSp>
      <p:sp>
        <p:nvSpPr>
          <p:cNvPr id="18" name="AutoShape 18"/>
          <p:cNvSpPr/>
          <p:nvPr/>
        </p:nvSpPr>
        <p:spPr>
          <a:xfrm>
            <a:off x="6094690" y="6057900"/>
            <a:ext cx="6098620" cy="3287249"/>
          </a:xfrm>
          <a:prstGeom prst="rect">
            <a:avLst/>
          </a:prstGeom>
          <a:solidFill>
            <a:srgbClr val="2C92D5"/>
          </a:solidFill>
        </p:spPr>
      </p:sp>
      <p:grpSp>
        <p:nvGrpSpPr>
          <p:cNvPr id="19" name="Group 19"/>
          <p:cNvGrpSpPr/>
          <p:nvPr/>
        </p:nvGrpSpPr>
        <p:grpSpPr>
          <a:xfrm>
            <a:off x="2641273" y="3679061"/>
            <a:ext cx="4879540" cy="1670134"/>
            <a:chOff x="0" y="-38100"/>
            <a:chExt cx="6506053" cy="2226844"/>
          </a:xfrm>
          <a:effectLst/>
        </p:grpSpPr>
        <p:sp>
          <p:nvSpPr>
            <p:cNvPr id="20" name="TextBox 20"/>
            <p:cNvSpPr txBox="1"/>
            <p:nvPr/>
          </p:nvSpPr>
          <p:spPr>
            <a:xfrm>
              <a:off x="0" y="731765"/>
              <a:ext cx="6506053" cy="1456979"/>
            </a:xfrm>
            <a:prstGeom prst="rect">
              <a:avLst/>
            </a:prstGeom>
          </p:spPr>
          <p:txBody>
            <a:bodyPr lIns="0" tIns="0" rIns="0" bIns="0" rtlCol="0" anchor="t">
              <a:spAutoFit/>
            </a:bodyPr>
            <a:lstStyle/>
            <a:p>
              <a:pPr>
                <a:lnSpc>
                  <a:spcPts val="2887"/>
                </a:lnSpc>
              </a:pPr>
              <a:r>
                <a:rPr lang="en-US" sz="2400">
                  <a:ln w="0"/>
                  <a:effectLst>
                    <a:outerShdw blurRad="38100" dist="25400" dir="5400000" algn="ctr" rotWithShape="0">
                      <a:srgbClr val="6E747A">
                        <a:alpha val="43000"/>
                      </a:srgbClr>
                    </a:outerShdw>
                  </a:effectLst>
                  <a:latin typeface="Arimo"/>
                </a:rPr>
                <a:t>Font-end: HTML, CSS, Javascript</a:t>
              </a:r>
            </a:p>
            <a:p>
              <a:pPr>
                <a:lnSpc>
                  <a:spcPts val="2887"/>
                </a:lnSpc>
              </a:pPr>
              <a:r>
                <a:rPr lang="en-US" sz="2400">
                  <a:ln w="0"/>
                  <a:effectLst>
                    <a:outerShdw blurRad="38100" dist="25400" dir="5400000" algn="ctr" rotWithShape="0">
                      <a:srgbClr val="6E747A">
                        <a:alpha val="43000"/>
                      </a:srgbClr>
                    </a:outerShdw>
                  </a:effectLst>
                  <a:latin typeface="Arimo"/>
                </a:rPr>
                <a:t>Back-end: C#</a:t>
              </a:r>
            </a:p>
            <a:p>
              <a:pPr>
                <a:lnSpc>
                  <a:spcPts val="2887"/>
                </a:lnSpc>
              </a:pPr>
              <a:r>
                <a:rPr lang="en-US" sz="2400">
                  <a:ln w="0"/>
                  <a:effectLst>
                    <a:outerShdw blurRad="38100" dist="25400" dir="5400000" algn="ctr" rotWithShape="0">
                      <a:srgbClr val="6E747A">
                        <a:alpha val="43000"/>
                      </a:srgbClr>
                    </a:outerShdw>
                  </a:effectLst>
                  <a:latin typeface="Arimo"/>
                </a:rPr>
                <a:t>Database: SQL</a:t>
              </a:r>
            </a:p>
          </p:txBody>
        </p:sp>
        <p:sp>
          <p:nvSpPr>
            <p:cNvPr id="21" name="TextBox 21"/>
            <p:cNvSpPr txBox="1"/>
            <p:nvPr/>
          </p:nvSpPr>
          <p:spPr>
            <a:xfrm>
              <a:off x="0" y="-38100"/>
              <a:ext cx="6506053" cy="557276"/>
            </a:xfrm>
            <a:prstGeom prst="rect">
              <a:avLst/>
            </a:prstGeom>
          </p:spPr>
          <p:txBody>
            <a:bodyPr lIns="0" tIns="0" rIns="0" bIns="0" rtlCol="0" anchor="t">
              <a:spAutoFit/>
            </a:bodyPr>
            <a:lstStyle/>
            <a:p>
              <a:pPr marL="0" lvl="0" indent="0" algn="l">
                <a:lnSpc>
                  <a:spcPts val="3354"/>
                </a:lnSpc>
                <a:spcBef>
                  <a:spcPct val="0"/>
                </a:spcBef>
              </a:pPr>
              <a:r>
                <a:rPr lang="en-US" sz="2600" u="none">
                  <a:ln w="0"/>
                  <a:effectLst>
                    <a:outerShdw blurRad="38100" dist="25400" dir="5400000" algn="ctr" rotWithShape="0">
                      <a:srgbClr val="6E747A">
                        <a:alpha val="43000"/>
                      </a:srgbClr>
                    </a:outerShdw>
                  </a:effectLst>
                  <a:latin typeface="Arimo Bold"/>
                </a:rPr>
                <a:t>NGÔN NGỮ LẬP TRÌNH</a:t>
              </a:r>
            </a:p>
          </p:txBody>
        </p:sp>
      </p:grpSp>
      <p:grpSp>
        <p:nvGrpSpPr>
          <p:cNvPr id="22" name="Group 22"/>
          <p:cNvGrpSpPr/>
          <p:nvPr/>
        </p:nvGrpSpPr>
        <p:grpSpPr>
          <a:xfrm>
            <a:off x="11926916" y="3769820"/>
            <a:ext cx="5370484" cy="1307820"/>
            <a:chOff x="0" y="-38100"/>
            <a:chExt cx="6506053" cy="1743760"/>
          </a:xfrm>
          <a:effectLst/>
        </p:grpSpPr>
        <p:sp>
          <p:nvSpPr>
            <p:cNvPr id="23" name="TextBox 23"/>
            <p:cNvSpPr txBox="1"/>
            <p:nvPr/>
          </p:nvSpPr>
          <p:spPr>
            <a:xfrm>
              <a:off x="0" y="714620"/>
              <a:ext cx="6506053" cy="991040"/>
            </a:xfrm>
            <a:prstGeom prst="rect">
              <a:avLst/>
            </a:prstGeom>
          </p:spPr>
          <p:txBody>
            <a:bodyPr lIns="0" tIns="0" rIns="0" bIns="0" rtlCol="0" anchor="t">
              <a:spAutoFit/>
            </a:bodyPr>
            <a:lstStyle/>
            <a:p>
              <a:pPr>
                <a:lnSpc>
                  <a:spcPts val="3000"/>
                </a:lnSpc>
              </a:pPr>
              <a:r>
                <a:rPr lang="en-US" sz="2400">
                  <a:ln w="0"/>
                  <a:effectLst>
                    <a:outerShdw blurRad="38100" dist="25400" dir="5400000" algn="ctr" rotWithShape="0">
                      <a:srgbClr val="6E747A">
                        <a:alpha val="43000"/>
                      </a:srgbClr>
                    </a:outerShdw>
                  </a:effectLst>
                  <a:latin typeface="Arimo"/>
                </a:rPr>
                <a:t>Framework: ASP.NET CORE MVC (.NET 6)</a:t>
              </a:r>
            </a:p>
          </p:txBody>
        </p:sp>
        <p:sp>
          <p:nvSpPr>
            <p:cNvPr id="24" name="TextBox 24"/>
            <p:cNvSpPr txBox="1"/>
            <p:nvPr/>
          </p:nvSpPr>
          <p:spPr>
            <a:xfrm>
              <a:off x="0" y="-38100"/>
              <a:ext cx="6506053" cy="557276"/>
            </a:xfrm>
            <a:prstGeom prst="rect">
              <a:avLst/>
            </a:prstGeom>
          </p:spPr>
          <p:txBody>
            <a:bodyPr lIns="0" tIns="0" rIns="0" bIns="0" rtlCol="0" anchor="t">
              <a:spAutoFit/>
            </a:bodyPr>
            <a:lstStyle/>
            <a:p>
              <a:pPr marL="0" lvl="0" indent="0" algn="l">
                <a:lnSpc>
                  <a:spcPts val="3354"/>
                </a:lnSpc>
                <a:spcBef>
                  <a:spcPct val="0"/>
                </a:spcBef>
              </a:pPr>
              <a:r>
                <a:rPr lang="en-US" sz="2600">
                  <a:ln w="0"/>
                  <a:effectLst>
                    <a:outerShdw blurRad="38100" dist="25400" dir="5400000" algn="ctr" rotWithShape="0">
                      <a:srgbClr val="6E747A">
                        <a:alpha val="43000"/>
                      </a:srgbClr>
                    </a:outerShdw>
                  </a:effectLst>
                  <a:latin typeface="Arimo Bold"/>
                </a:rPr>
                <a:t>CÔNG NGHỆ SỬ DỤNG</a:t>
              </a:r>
              <a:endParaRPr lang="en-US" sz="2600" u="none">
                <a:ln w="0"/>
                <a:effectLst>
                  <a:outerShdw blurRad="38100" dist="25400" dir="5400000" algn="ctr" rotWithShape="0">
                    <a:srgbClr val="6E747A">
                      <a:alpha val="43000"/>
                    </a:srgbClr>
                  </a:outerShdw>
                </a:effectLst>
                <a:latin typeface="Arimo Bold"/>
              </a:endParaRPr>
            </a:p>
          </p:txBody>
        </p:sp>
      </p:grpSp>
      <p:grpSp>
        <p:nvGrpSpPr>
          <p:cNvPr id="25" name="Group 25"/>
          <p:cNvGrpSpPr/>
          <p:nvPr/>
        </p:nvGrpSpPr>
        <p:grpSpPr>
          <a:xfrm>
            <a:off x="2222658" y="6901142"/>
            <a:ext cx="3308481" cy="1640344"/>
            <a:chOff x="0" y="18796"/>
            <a:chExt cx="4411307" cy="2187125"/>
          </a:xfrm>
          <a:effectLst>
            <a:outerShdw blurRad="50800" dist="38100" dir="2700000" algn="tl" rotWithShape="0">
              <a:prstClr val="black">
                <a:alpha val="40000"/>
              </a:prstClr>
            </a:outerShdw>
          </a:effectLst>
        </p:grpSpPr>
        <p:sp>
          <p:nvSpPr>
            <p:cNvPr id="26" name="TextBox 26"/>
            <p:cNvSpPr txBox="1"/>
            <p:nvPr/>
          </p:nvSpPr>
          <p:spPr>
            <a:xfrm>
              <a:off x="0" y="701920"/>
              <a:ext cx="4403463" cy="1504001"/>
            </a:xfrm>
            <a:prstGeom prst="rect">
              <a:avLst/>
            </a:prstGeom>
          </p:spPr>
          <p:txBody>
            <a:bodyPr wrap="square" lIns="0" tIns="0" rIns="0" bIns="0" rtlCol="0" anchor="t">
              <a:spAutoFit/>
            </a:bodyPr>
            <a:lstStyle/>
            <a:p>
              <a:pPr>
                <a:lnSpc>
                  <a:spcPts val="3000"/>
                </a:lnSpc>
              </a:pPr>
              <a:r>
                <a:rPr lang="en-US" sz="2400" spc="100">
                  <a:solidFill>
                    <a:srgbClr val="FFFFFF"/>
                  </a:solidFill>
                  <a:latin typeface="Arimo"/>
                </a:rPr>
                <a:t>Jquery, Bootstrap, Wkhtmltopdf, Enity Framework, Epplus,…</a:t>
              </a:r>
            </a:p>
          </p:txBody>
        </p:sp>
        <p:sp>
          <p:nvSpPr>
            <p:cNvPr id="27" name="TextBox 27"/>
            <p:cNvSpPr txBox="1"/>
            <p:nvPr/>
          </p:nvSpPr>
          <p:spPr>
            <a:xfrm>
              <a:off x="0" y="18796"/>
              <a:ext cx="4411307" cy="478764"/>
            </a:xfrm>
            <a:prstGeom prst="rect">
              <a:avLst/>
            </a:prstGeom>
          </p:spPr>
          <p:txBody>
            <a:bodyPr wrap="square" lIns="0" tIns="0" rIns="0" bIns="0" rtlCol="0" anchor="t">
              <a:spAutoFit/>
            </a:bodyPr>
            <a:lstStyle/>
            <a:p>
              <a:pPr marL="0" lvl="0" indent="0" algn="l">
                <a:lnSpc>
                  <a:spcPts val="2773"/>
                </a:lnSpc>
                <a:spcBef>
                  <a:spcPct val="0"/>
                </a:spcBef>
              </a:pPr>
              <a:r>
                <a:rPr lang="en-US" sz="2400" u="none" spc="83">
                  <a:solidFill>
                    <a:srgbClr val="FFFFFF"/>
                  </a:solidFill>
                  <a:latin typeface="Arimo Bold"/>
                </a:rPr>
                <a:t>THƯ VIỆN SỬ DỤNG</a:t>
              </a:r>
            </a:p>
          </p:txBody>
        </p:sp>
      </p:grpSp>
      <p:grpSp>
        <p:nvGrpSpPr>
          <p:cNvPr id="28" name="Group 28"/>
          <p:cNvGrpSpPr/>
          <p:nvPr/>
        </p:nvGrpSpPr>
        <p:grpSpPr>
          <a:xfrm>
            <a:off x="8317348" y="6858470"/>
            <a:ext cx="3587315" cy="1683016"/>
            <a:chOff x="0" y="-38100"/>
            <a:chExt cx="4179476" cy="2244020"/>
          </a:xfrm>
          <a:effectLst>
            <a:outerShdw blurRad="50800" dist="38100" dir="2700000" algn="tl" rotWithShape="0">
              <a:prstClr val="black">
                <a:alpha val="40000"/>
              </a:prstClr>
            </a:outerShdw>
          </a:effectLst>
        </p:grpSpPr>
        <p:sp>
          <p:nvSpPr>
            <p:cNvPr id="29" name="TextBox 29"/>
            <p:cNvSpPr txBox="1"/>
            <p:nvPr/>
          </p:nvSpPr>
          <p:spPr>
            <a:xfrm>
              <a:off x="45806" y="769630"/>
              <a:ext cx="4133670" cy="1436290"/>
            </a:xfrm>
            <a:prstGeom prst="rect">
              <a:avLst/>
            </a:prstGeom>
          </p:spPr>
          <p:txBody>
            <a:bodyPr wrap="square" lIns="0" tIns="0" rIns="0" bIns="0" rtlCol="0" anchor="t">
              <a:spAutoFit/>
            </a:bodyPr>
            <a:lstStyle/>
            <a:p>
              <a:pPr>
                <a:lnSpc>
                  <a:spcPts val="2775"/>
                </a:lnSpc>
              </a:pPr>
              <a:r>
                <a:rPr lang="en-US" sz="2400" spc="92">
                  <a:solidFill>
                    <a:srgbClr val="FFFFFF"/>
                  </a:solidFill>
                  <a:latin typeface="Arimo"/>
                </a:rPr>
                <a:t>AutoMapper, Memmory Cache, Authentication with Cookies,…</a:t>
              </a:r>
            </a:p>
          </p:txBody>
        </p:sp>
        <p:sp>
          <p:nvSpPr>
            <p:cNvPr id="30" name="TextBox 30"/>
            <p:cNvSpPr txBox="1"/>
            <p:nvPr/>
          </p:nvSpPr>
          <p:spPr>
            <a:xfrm>
              <a:off x="0" y="-38100"/>
              <a:ext cx="4133670" cy="1118597"/>
            </a:xfrm>
            <a:prstGeom prst="rect">
              <a:avLst/>
            </a:prstGeom>
          </p:spPr>
          <p:txBody>
            <a:bodyPr lIns="0" tIns="0" rIns="0" bIns="0" rtlCol="0" anchor="t">
              <a:spAutoFit/>
            </a:bodyPr>
            <a:lstStyle/>
            <a:p>
              <a:pPr marL="0" lvl="0" indent="0" algn="l">
                <a:lnSpc>
                  <a:spcPts val="3354"/>
                </a:lnSpc>
                <a:spcBef>
                  <a:spcPct val="0"/>
                </a:spcBef>
              </a:pPr>
              <a:r>
                <a:rPr lang="en-US" sz="2600" u="none" spc="101">
                  <a:solidFill>
                    <a:srgbClr val="FFFFFF"/>
                  </a:solidFill>
                  <a:latin typeface="Arimo Bold"/>
                </a:rPr>
                <a:t>KỸ THUẬT ÁP DỤNG</a:t>
              </a:r>
            </a:p>
          </p:txBody>
        </p:sp>
      </p:grpSp>
      <p:grpSp>
        <p:nvGrpSpPr>
          <p:cNvPr id="31" name="Group 31"/>
          <p:cNvGrpSpPr/>
          <p:nvPr/>
        </p:nvGrpSpPr>
        <p:grpSpPr>
          <a:xfrm>
            <a:off x="6994590" y="6931899"/>
            <a:ext cx="783092" cy="1539250"/>
            <a:chOff x="0" y="0"/>
            <a:chExt cx="1044123" cy="2052334"/>
          </a:xfrm>
        </p:grpSpPr>
        <p:sp>
          <p:nvSpPr>
            <p:cNvPr id="32" name="Freeform 32"/>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33" name="TextBox 33"/>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2C92D5"/>
                  </a:solidFill>
                  <a:latin typeface="Clear Sans Bold"/>
                </a:rPr>
                <a:t>04</a:t>
              </a:r>
            </a:p>
          </p:txBody>
        </p:sp>
      </p:grpSp>
      <p:grpSp>
        <p:nvGrpSpPr>
          <p:cNvPr id="34" name="Group 34"/>
          <p:cNvGrpSpPr/>
          <p:nvPr/>
        </p:nvGrpSpPr>
        <p:grpSpPr>
          <a:xfrm>
            <a:off x="14412038" y="6855122"/>
            <a:ext cx="3661733" cy="967706"/>
            <a:chOff x="0" y="-290215"/>
            <a:chExt cx="4270909" cy="1290275"/>
          </a:xfrm>
          <a:effectLst>
            <a:outerShdw blurRad="50800" dist="38100" dir="2700000" algn="tl" rotWithShape="0">
              <a:prstClr val="black">
                <a:alpha val="40000"/>
              </a:prstClr>
            </a:outerShdw>
          </a:effectLst>
        </p:grpSpPr>
        <p:sp>
          <p:nvSpPr>
            <p:cNvPr id="35" name="TextBox 35"/>
            <p:cNvSpPr txBox="1"/>
            <p:nvPr/>
          </p:nvSpPr>
          <p:spPr>
            <a:xfrm>
              <a:off x="0" y="521980"/>
              <a:ext cx="4133670" cy="478080"/>
            </a:xfrm>
            <a:prstGeom prst="rect">
              <a:avLst/>
            </a:prstGeom>
          </p:spPr>
          <p:txBody>
            <a:bodyPr lIns="0" tIns="0" rIns="0" bIns="0" rtlCol="0" anchor="t">
              <a:spAutoFit/>
            </a:bodyPr>
            <a:lstStyle/>
            <a:p>
              <a:pPr>
                <a:lnSpc>
                  <a:spcPts val="3000"/>
                </a:lnSpc>
              </a:pPr>
              <a:r>
                <a:rPr lang="en-US" sz="2400" spc="100">
                  <a:solidFill>
                    <a:srgbClr val="FFFFFF"/>
                  </a:solidFill>
                  <a:latin typeface="Arimo"/>
                </a:rPr>
                <a:t>Mô hình MVC</a:t>
              </a:r>
            </a:p>
          </p:txBody>
        </p:sp>
        <p:sp>
          <p:nvSpPr>
            <p:cNvPr id="36" name="TextBox 36"/>
            <p:cNvSpPr txBox="1"/>
            <p:nvPr/>
          </p:nvSpPr>
          <p:spPr>
            <a:xfrm>
              <a:off x="91383" y="-290215"/>
              <a:ext cx="4179526" cy="537242"/>
            </a:xfrm>
            <a:prstGeom prst="rect">
              <a:avLst/>
            </a:prstGeom>
          </p:spPr>
          <p:txBody>
            <a:bodyPr wrap="square" lIns="0" tIns="0" rIns="0" bIns="0" rtlCol="0" anchor="t">
              <a:spAutoFit/>
            </a:bodyPr>
            <a:lstStyle/>
            <a:p>
              <a:pPr marL="0" lvl="0" indent="0" algn="l">
                <a:lnSpc>
                  <a:spcPts val="3354"/>
                </a:lnSpc>
                <a:spcBef>
                  <a:spcPct val="0"/>
                </a:spcBef>
              </a:pPr>
              <a:r>
                <a:rPr lang="en-US" sz="2600" spc="101">
                  <a:solidFill>
                    <a:srgbClr val="FFFFFF"/>
                  </a:solidFill>
                  <a:latin typeface="Arimo Bold"/>
                </a:rPr>
                <a:t>MÔ HÌNH ỨNG DỤNG</a:t>
              </a:r>
              <a:endParaRPr lang="en-US" sz="2600" u="none" spc="101">
                <a:solidFill>
                  <a:srgbClr val="FFFFFF"/>
                </a:solidFill>
                <a:latin typeface="Arimo Bold"/>
              </a:endParaRPr>
            </a:p>
          </p:txBody>
        </p:sp>
      </p:grpSp>
      <p:grpSp>
        <p:nvGrpSpPr>
          <p:cNvPr id="37" name="Group 37"/>
          <p:cNvGrpSpPr/>
          <p:nvPr/>
        </p:nvGrpSpPr>
        <p:grpSpPr>
          <a:xfrm>
            <a:off x="13112319" y="6931899"/>
            <a:ext cx="783092" cy="1539250"/>
            <a:chOff x="0" y="0"/>
            <a:chExt cx="1044123" cy="2052334"/>
          </a:xfrm>
        </p:grpSpPr>
        <p:sp>
          <p:nvSpPr>
            <p:cNvPr id="38" name="Freeform 38"/>
            <p:cNvSpPr/>
            <p:nvPr/>
          </p:nvSpPr>
          <p:spPr>
            <a:xfrm>
              <a:off x="0" y="0"/>
              <a:ext cx="1044123" cy="2052334"/>
            </a:xfrm>
            <a:custGeom>
              <a:avLst/>
              <a:gdLst/>
              <a:ahLst/>
              <a:cxnLst/>
              <a:rect l="l" t="t" r="r" b="b"/>
              <a:pathLst>
                <a:path w="1044123" h="2052334">
                  <a:moveTo>
                    <a:pt x="0" y="0"/>
                  </a:moveTo>
                  <a:lnTo>
                    <a:pt x="1044123" y="0"/>
                  </a:lnTo>
                  <a:lnTo>
                    <a:pt x="1044123" y="2052334"/>
                  </a:lnTo>
                  <a:lnTo>
                    <a:pt x="0" y="2052334"/>
                  </a:lnTo>
                  <a:lnTo>
                    <a:pt x="0" y="0"/>
                  </a:lnTo>
                  <a:close/>
                </a:path>
              </a:pathLst>
            </a:custGeom>
            <a:blipFill>
              <a:blip r:embed="rId3">
                <a:extLst>
                  <a:ext uri="{96DAC541-7B7A-43D3-8B79-37D633B846F1}">
                    <asvg:svgBlip xmlns:asvg="http://schemas.microsoft.com/office/drawing/2016/SVG/main" r:embed="rId4"/>
                  </a:ext>
                </a:extLst>
              </a:blip>
              <a:stretch>
                <a:fillRect l="-48280" r="-48280"/>
              </a:stretch>
            </a:blipFill>
          </p:spPr>
        </p:sp>
        <p:sp>
          <p:nvSpPr>
            <p:cNvPr id="39" name="TextBox 39"/>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13538A"/>
                  </a:solidFill>
                  <a:latin typeface="Clear Sans Bold"/>
                </a:rPr>
                <a:t>05</a:t>
              </a:r>
            </a:p>
          </p:txBody>
        </p:sp>
      </p:grpSp>
      <p:grpSp>
        <p:nvGrpSpPr>
          <p:cNvPr id="40" name="Group 40"/>
          <p:cNvGrpSpPr/>
          <p:nvPr/>
        </p:nvGrpSpPr>
        <p:grpSpPr>
          <a:xfrm rot="-8100000">
            <a:off x="8894728" y="4165310"/>
            <a:ext cx="498728" cy="497930"/>
            <a:chOff x="0" y="0"/>
            <a:chExt cx="6350000" cy="6339840"/>
          </a:xfrm>
        </p:grpSpPr>
        <p:sp>
          <p:nvSpPr>
            <p:cNvPr id="41" name="Freeform 41"/>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86EAE9"/>
            </a:solidFill>
          </p:spPr>
        </p:sp>
      </p:grpSp>
      <p:grpSp>
        <p:nvGrpSpPr>
          <p:cNvPr id="42" name="Group 42"/>
          <p:cNvGrpSpPr/>
          <p:nvPr/>
        </p:nvGrpSpPr>
        <p:grpSpPr>
          <a:xfrm rot="-8100000">
            <a:off x="5820918" y="7452559"/>
            <a:ext cx="498728" cy="497930"/>
            <a:chOff x="0" y="0"/>
            <a:chExt cx="6350000" cy="6339840"/>
          </a:xfrm>
        </p:grpSpPr>
        <p:sp>
          <p:nvSpPr>
            <p:cNvPr id="43" name="Freeform 4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grpSp>
        <p:nvGrpSpPr>
          <p:cNvPr id="44" name="Group 44"/>
          <p:cNvGrpSpPr/>
          <p:nvPr/>
        </p:nvGrpSpPr>
        <p:grpSpPr>
          <a:xfrm rot="-8100000">
            <a:off x="11915607" y="7452559"/>
            <a:ext cx="498728" cy="497930"/>
            <a:chOff x="0" y="0"/>
            <a:chExt cx="6350000" cy="6339840"/>
          </a:xfrm>
        </p:grpSpPr>
        <p:sp>
          <p:nvSpPr>
            <p:cNvPr id="45" name="Freeform 4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46" name="AutoShape 5">
            <a:extLst>
              <a:ext uri="{FF2B5EF4-FFF2-40B4-BE49-F238E27FC236}">
                <a16:creationId xmlns:a16="http://schemas.microsoft.com/office/drawing/2014/main" id="{A6022E1A-A8F1-40D3-9140-B0F36EE6002A}"/>
              </a:ext>
            </a:extLst>
          </p:cNvPr>
          <p:cNvSpPr/>
          <p:nvPr/>
        </p:nvSpPr>
        <p:spPr>
          <a:xfrm>
            <a:off x="245555" y="185726"/>
            <a:ext cx="3945445" cy="1070984"/>
          </a:xfrm>
          <a:prstGeom prst="rect">
            <a:avLst/>
          </a:prstGeom>
          <a:solidFill>
            <a:srgbClr val="86EAE9">
              <a:alpha val="29804"/>
            </a:srgbClr>
          </a:solidFill>
        </p:spPr>
      </p:sp>
      <p:sp>
        <p:nvSpPr>
          <p:cNvPr id="47" name="AutoShape 7">
            <a:extLst>
              <a:ext uri="{FF2B5EF4-FFF2-40B4-BE49-F238E27FC236}">
                <a16:creationId xmlns:a16="http://schemas.microsoft.com/office/drawing/2014/main" id="{22A13567-E4A4-4863-8455-BC68B35A5E57}"/>
              </a:ext>
            </a:extLst>
          </p:cNvPr>
          <p:cNvSpPr/>
          <p:nvPr/>
        </p:nvSpPr>
        <p:spPr>
          <a:xfrm>
            <a:off x="336314" y="300073"/>
            <a:ext cx="3702286" cy="842290"/>
          </a:xfrm>
          <a:prstGeom prst="rect">
            <a:avLst/>
          </a:prstGeom>
          <a:solidFill>
            <a:srgbClr val="86EAE9"/>
          </a:solidFill>
          <a:ln>
            <a:solidFill>
              <a:srgbClr val="DBF9F8"/>
            </a:solidFill>
          </a:ln>
        </p:spPr>
      </p:sp>
      <p:sp>
        <p:nvSpPr>
          <p:cNvPr id="50" name="TextBox 3">
            <a:extLst>
              <a:ext uri="{FF2B5EF4-FFF2-40B4-BE49-F238E27FC236}">
                <a16:creationId xmlns:a16="http://schemas.microsoft.com/office/drawing/2014/main" id="{BD5D1759-AD64-4AD1-9C4E-60DCC927ED66}"/>
              </a:ext>
            </a:extLst>
          </p:cNvPr>
          <p:cNvSpPr txBox="1"/>
          <p:nvPr/>
        </p:nvSpPr>
        <p:spPr>
          <a:xfrm>
            <a:off x="618936" y="415898"/>
            <a:ext cx="3248844"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 </a:t>
            </a:r>
            <a:r>
              <a:rPr lang="en-US" sz="2400" u="none" spc="107">
                <a:solidFill>
                  <a:srgbClr val="191919"/>
                </a:solidFill>
                <a:latin typeface="Clear Sans Bold"/>
              </a:rPr>
              <a:t>CƠ SỞ LÝ THUYẾT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691F0B9-37AE-4747-81EC-FFF592719AA0}"/>
              </a:ext>
            </a:extLst>
          </p:cNvPr>
          <p:cNvGrpSpPr/>
          <p:nvPr/>
        </p:nvGrpSpPr>
        <p:grpSpPr>
          <a:xfrm>
            <a:off x="4960520" y="3410888"/>
            <a:ext cx="8428965" cy="1143000"/>
            <a:chOff x="4929518" y="4229100"/>
            <a:chExt cx="8428965" cy="1143000"/>
          </a:xfrm>
        </p:grpSpPr>
        <p:sp>
          <p:nvSpPr>
            <p:cNvPr id="52" name="AutoShape 9">
              <a:extLst>
                <a:ext uri="{FF2B5EF4-FFF2-40B4-BE49-F238E27FC236}">
                  <a16:creationId xmlns:a16="http://schemas.microsoft.com/office/drawing/2014/main" id="{80931490-BB82-4257-829D-0B4264EB8E62}"/>
                </a:ext>
              </a:extLst>
            </p:cNvPr>
            <p:cNvSpPr/>
            <p:nvPr/>
          </p:nvSpPr>
          <p:spPr>
            <a:xfrm>
              <a:off x="6094690" y="4229100"/>
              <a:ext cx="6098620" cy="1143000"/>
            </a:xfrm>
            <a:prstGeom prst="rect">
              <a:avLst/>
            </a:prstGeom>
            <a:solidFill>
              <a:srgbClr val="13538A"/>
            </a:solidFill>
          </p:spPr>
        </p:sp>
        <p:sp>
          <p:nvSpPr>
            <p:cNvPr id="3" name="TextBox 3"/>
            <p:cNvSpPr txBox="1"/>
            <p:nvPr/>
          </p:nvSpPr>
          <p:spPr>
            <a:xfrm>
              <a:off x="4929518" y="4547569"/>
              <a:ext cx="8428965" cy="564706"/>
            </a:xfrm>
            <a:prstGeom prst="rect">
              <a:avLst/>
            </a:prstGeom>
          </p:spPr>
          <p:txBody>
            <a:bodyPr lIns="0" tIns="0" rIns="0" bIns="0" rtlCol="0" anchor="t">
              <a:spAutoFit/>
            </a:bodyPr>
            <a:lstStyle/>
            <a:p>
              <a:pPr marL="0" lvl="0" indent="0" algn="ctr">
                <a:lnSpc>
                  <a:spcPts val="4716"/>
                </a:lnSpc>
                <a:spcBef>
                  <a:spcPct val="0"/>
                </a:spcBef>
              </a:pPr>
              <a:r>
                <a:rPr lang="en-US" sz="3600" spc="107">
                  <a:solidFill>
                    <a:schemeClr val="bg1"/>
                  </a:solidFill>
                  <a:latin typeface="Clear Sans Bold"/>
                </a:rPr>
                <a:t>VẤN ĐỀ CẦN GIẢI QUYẾT</a:t>
              </a:r>
              <a:endParaRPr lang="en-US" sz="3600" u="none" spc="107">
                <a:solidFill>
                  <a:schemeClr val="bg1"/>
                </a:solidFill>
                <a:latin typeface="Clear Sans Bold"/>
              </a:endParaRPr>
            </a:p>
          </p:txBody>
        </p:sp>
      </p:grpSp>
      <p:sp>
        <p:nvSpPr>
          <p:cNvPr id="53" name="AutoShape 18">
            <a:extLst>
              <a:ext uri="{FF2B5EF4-FFF2-40B4-BE49-F238E27FC236}">
                <a16:creationId xmlns:a16="http://schemas.microsoft.com/office/drawing/2014/main" id="{01A759B8-F237-422C-A6EB-E8C79DB777E7}"/>
              </a:ext>
            </a:extLst>
          </p:cNvPr>
          <p:cNvSpPr/>
          <p:nvPr/>
        </p:nvSpPr>
        <p:spPr>
          <a:xfrm>
            <a:off x="1114603" y="6418685"/>
            <a:ext cx="6902400" cy="1143000"/>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QUẢN LÝ KHO</a:t>
            </a:r>
          </a:p>
        </p:txBody>
      </p:sp>
      <p:sp>
        <p:nvSpPr>
          <p:cNvPr id="56" name="AutoShape 9">
            <a:extLst>
              <a:ext uri="{FF2B5EF4-FFF2-40B4-BE49-F238E27FC236}">
                <a16:creationId xmlns:a16="http://schemas.microsoft.com/office/drawing/2014/main" id="{F2C3E32C-80F0-406E-960A-03BA9919F2DA}"/>
              </a:ext>
            </a:extLst>
          </p:cNvPr>
          <p:cNvSpPr/>
          <p:nvPr/>
        </p:nvSpPr>
        <p:spPr>
          <a:xfrm>
            <a:off x="1114602" y="8079578"/>
            <a:ext cx="2262517" cy="1250214"/>
          </a:xfrm>
          <a:prstGeom prst="rect">
            <a:avLst/>
          </a:prstGeom>
          <a:solidFill>
            <a:srgbClr val="3EDAD8"/>
          </a:solidFill>
        </p:spPr>
      </p:sp>
      <p:sp>
        <p:nvSpPr>
          <p:cNvPr id="58" name="TextBox 16">
            <a:extLst>
              <a:ext uri="{FF2B5EF4-FFF2-40B4-BE49-F238E27FC236}">
                <a16:creationId xmlns:a16="http://schemas.microsoft.com/office/drawing/2014/main" id="{E583C86D-D5C1-4288-851A-5B90A346851B}"/>
              </a:ext>
            </a:extLst>
          </p:cNvPr>
          <p:cNvSpPr txBox="1"/>
          <p:nvPr/>
        </p:nvSpPr>
        <p:spPr>
          <a:xfrm>
            <a:off x="1114600" y="8504690"/>
            <a:ext cx="2262517" cy="408766"/>
          </a:xfrm>
          <a:prstGeom prst="rect">
            <a:avLst/>
          </a:prstGeom>
        </p:spPr>
        <p:txBody>
          <a:bodyPr wrap="square" lIns="0" tIns="0" rIns="0" bIns="0" rtlCol="0" anchor="t">
            <a:spAutoFit/>
          </a:bodyPr>
          <a:lstStyle/>
          <a:p>
            <a:pPr marL="0" lvl="0" indent="0" algn="ctr">
              <a:lnSpc>
                <a:spcPts val="3354"/>
              </a:lnSpc>
              <a:spcBef>
                <a:spcPct val="0"/>
              </a:spcBef>
            </a:pPr>
            <a:r>
              <a:rPr lang="en-US" sz="2800" u="none">
                <a:ln w="0"/>
                <a:solidFill>
                  <a:schemeClr val="accent1"/>
                </a:solidFill>
                <a:effectLst>
                  <a:outerShdw blurRad="38100" dist="25400" dir="5400000" algn="ctr" rotWithShape="0">
                    <a:srgbClr val="6E747A">
                      <a:alpha val="43000"/>
                    </a:srgbClr>
                  </a:outerShdw>
                </a:effectLst>
                <a:latin typeface="Arimo Bold"/>
              </a:rPr>
              <a:t>NHẬP KHO</a:t>
            </a:r>
          </a:p>
        </p:txBody>
      </p:sp>
      <p:sp>
        <p:nvSpPr>
          <p:cNvPr id="62" name="AutoShape 9">
            <a:extLst>
              <a:ext uri="{FF2B5EF4-FFF2-40B4-BE49-F238E27FC236}">
                <a16:creationId xmlns:a16="http://schemas.microsoft.com/office/drawing/2014/main" id="{F3C699D5-728F-4BC8-BC45-FE1566188EF4}"/>
              </a:ext>
            </a:extLst>
          </p:cNvPr>
          <p:cNvSpPr/>
          <p:nvPr/>
        </p:nvSpPr>
        <p:spPr>
          <a:xfrm>
            <a:off x="3434008" y="8079578"/>
            <a:ext cx="2262517" cy="1250214"/>
          </a:xfrm>
          <a:prstGeom prst="rect">
            <a:avLst/>
          </a:prstGeom>
          <a:solidFill>
            <a:srgbClr val="3EDAD8"/>
          </a:solidFill>
        </p:spPr>
      </p:sp>
      <p:sp>
        <p:nvSpPr>
          <p:cNvPr id="64" name="TextBox 16">
            <a:extLst>
              <a:ext uri="{FF2B5EF4-FFF2-40B4-BE49-F238E27FC236}">
                <a16:creationId xmlns:a16="http://schemas.microsoft.com/office/drawing/2014/main" id="{9209649B-F7A1-47AC-94FF-D76F270380FB}"/>
              </a:ext>
            </a:extLst>
          </p:cNvPr>
          <p:cNvSpPr txBox="1"/>
          <p:nvPr/>
        </p:nvSpPr>
        <p:spPr>
          <a:xfrm>
            <a:off x="3434007" y="8504690"/>
            <a:ext cx="2262517" cy="408766"/>
          </a:xfrm>
          <a:prstGeom prst="rect">
            <a:avLst/>
          </a:prstGeom>
        </p:spPr>
        <p:txBody>
          <a:bodyPr wrap="square" lIns="0" tIns="0" rIns="0" bIns="0" rtlCol="0" anchor="t">
            <a:spAutoFit/>
          </a:bodyPr>
          <a:lstStyle/>
          <a:p>
            <a:pPr marL="0" lvl="0" indent="0" algn="ctr">
              <a:lnSpc>
                <a:spcPts val="3354"/>
              </a:lnSpc>
              <a:spcBef>
                <a:spcPct val="0"/>
              </a:spcBef>
            </a:pPr>
            <a:r>
              <a:rPr lang="en-US" sz="2800" u="none">
                <a:ln w="0"/>
                <a:solidFill>
                  <a:schemeClr val="accent1"/>
                </a:solidFill>
                <a:effectLst>
                  <a:outerShdw blurRad="38100" dist="25400" dir="5400000" algn="ctr" rotWithShape="0">
                    <a:srgbClr val="6E747A">
                      <a:alpha val="43000"/>
                    </a:srgbClr>
                  </a:outerShdw>
                </a:effectLst>
                <a:latin typeface="Arimo Bold"/>
              </a:rPr>
              <a:t>XUẤT KHO</a:t>
            </a:r>
          </a:p>
        </p:txBody>
      </p:sp>
      <p:sp>
        <p:nvSpPr>
          <p:cNvPr id="68" name="AutoShape 9">
            <a:extLst>
              <a:ext uri="{FF2B5EF4-FFF2-40B4-BE49-F238E27FC236}">
                <a16:creationId xmlns:a16="http://schemas.microsoft.com/office/drawing/2014/main" id="{1609F3C5-A20B-47CF-90E9-1F9C9AC2AE7F}"/>
              </a:ext>
            </a:extLst>
          </p:cNvPr>
          <p:cNvSpPr/>
          <p:nvPr/>
        </p:nvSpPr>
        <p:spPr>
          <a:xfrm>
            <a:off x="5754486" y="8079578"/>
            <a:ext cx="2262517" cy="1250214"/>
          </a:xfrm>
          <a:prstGeom prst="rect">
            <a:avLst/>
          </a:prstGeom>
          <a:solidFill>
            <a:srgbClr val="3EDAD8"/>
          </a:solidFill>
        </p:spPr>
      </p:sp>
      <p:sp>
        <p:nvSpPr>
          <p:cNvPr id="70" name="TextBox 16">
            <a:extLst>
              <a:ext uri="{FF2B5EF4-FFF2-40B4-BE49-F238E27FC236}">
                <a16:creationId xmlns:a16="http://schemas.microsoft.com/office/drawing/2014/main" id="{53537771-B1C8-455F-9171-C394542B5CFE}"/>
              </a:ext>
            </a:extLst>
          </p:cNvPr>
          <p:cNvSpPr txBox="1"/>
          <p:nvPr/>
        </p:nvSpPr>
        <p:spPr>
          <a:xfrm>
            <a:off x="5754486" y="8504690"/>
            <a:ext cx="2262517" cy="408766"/>
          </a:xfrm>
          <a:prstGeom prst="rect">
            <a:avLst/>
          </a:prstGeom>
        </p:spPr>
        <p:txBody>
          <a:bodyPr wrap="square" lIns="0" tIns="0" rIns="0" bIns="0" rtlCol="0" anchor="t">
            <a:spAutoFit/>
          </a:bodyPr>
          <a:lstStyle/>
          <a:p>
            <a:pPr marL="0" lvl="0" indent="0" algn="ctr">
              <a:lnSpc>
                <a:spcPts val="3354"/>
              </a:lnSpc>
              <a:spcBef>
                <a:spcPct val="0"/>
              </a:spcBef>
            </a:pPr>
            <a:r>
              <a:rPr lang="en-US" sz="2800">
                <a:ln w="0"/>
                <a:solidFill>
                  <a:schemeClr val="accent1"/>
                </a:solidFill>
                <a:effectLst>
                  <a:outerShdw blurRad="38100" dist="25400" dir="5400000" algn="ctr" rotWithShape="0">
                    <a:srgbClr val="6E747A">
                      <a:alpha val="43000"/>
                    </a:srgbClr>
                  </a:outerShdw>
                </a:effectLst>
                <a:latin typeface="Arimo Bold"/>
              </a:rPr>
              <a:t>TỒN KHO</a:t>
            </a:r>
            <a:endParaRPr lang="en-US" sz="2800" u="none">
              <a:ln w="0"/>
              <a:solidFill>
                <a:schemeClr val="accent1"/>
              </a:solidFill>
              <a:effectLst>
                <a:outerShdw blurRad="38100" dist="25400" dir="5400000" algn="ctr" rotWithShape="0">
                  <a:srgbClr val="6E747A">
                    <a:alpha val="43000"/>
                  </a:srgbClr>
                </a:outerShdw>
              </a:effectLst>
              <a:latin typeface="Arimo Bold"/>
            </a:endParaRPr>
          </a:p>
        </p:txBody>
      </p:sp>
      <p:sp>
        <p:nvSpPr>
          <p:cNvPr id="4" name="Arrow: Bent-Up 3">
            <a:extLst>
              <a:ext uri="{FF2B5EF4-FFF2-40B4-BE49-F238E27FC236}">
                <a16:creationId xmlns:a16="http://schemas.microsoft.com/office/drawing/2014/main" id="{DAF29586-1848-4D40-9866-3ECB5CD494D5}"/>
              </a:ext>
            </a:extLst>
          </p:cNvPr>
          <p:cNvSpPr/>
          <p:nvPr/>
        </p:nvSpPr>
        <p:spPr>
          <a:xfrm flipH="1" flipV="1">
            <a:off x="4212891" y="3793150"/>
            <a:ext cx="1568152" cy="2604989"/>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28">
            <a:extLst>
              <a:ext uri="{FF2B5EF4-FFF2-40B4-BE49-F238E27FC236}">
                <a16:creationId xmlns:a16="http://schemas.microsoft.com/office/drawing/2014/main" id="{7232F1C4-3B5A-47BC-9C91-26EC3BF4FC3A}"/>
              </a:ext>
            </a:extLst>
          </p:cNvPr>
          <p:cNvGrpSpPr/>
          <p:nvPr/>
        </p:nvGrpSpPr>
        <p:grpSpPr>
          <a:xfrm rot="18900000">
            <a:off x="1996495" y="7312720"/>
            <a:ext cx="498728" cy="497930"/>
            <a:chOff x="0" y="0"/>
            <a:chExt cx="6350000" cy="6339840"/>
          </a:xfrm>
        </p:grpSpPr>
        <p:sp>
          <p:nvSpPr>
            <p:cNvPr id="96" name="Freeform 29">
              <a:extLst>
                <a:ext uri="{FF2B5EF4-FFF2-40B4-BE49-F238E27FC236}">
                  <a16:creationId xmlns:a16="http://schemas.microsoft.com/office/drawing/2014/main" id="{87311D89-406F-40ED-831F-F28DF59CF210}"/>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97" name="Group 28">
            <a:extLst>
              <a:ext uri="{FF2B5EF4-FFF2-40B4-BE49-F238E27FC236}">
                <a16:creationId xmlns:a16="http://schemas.microsoft.com/office/drawing/2014/main" id="{1A007059-D08C-445C-BA48-5C0151D78071}"/>
              </a:ext>
            </a:extLst>
          </p:cNvPr>
          <p:cNvGrpSpPr/>
          <p:nvPr/>
        </p:nvGrpSpPr>
        <p:grpSpPr>
          <a:xfrm rot="18900000">
            <a:off x="4315901" y="7295379"/>
            <a:ext cx="498728" cy="497930"/>
            <a:chOff x="0" y="0"/>
            <a:chExt cx="6350000" cy="6339840"/>
          </a:xfrm>
        </p:grpSpPr>
        <p:sp>
          <p:nvSpPr>
            <p:cNvPr id="98" name="Freeform 29">
              <a:extLst>
                <a:ext uri="{FF2B5EF4-FFF2-40B4-BE49-F238E27FC236}">
                  <a16:creationId xmlns:a16="http://schemas.microsoft.com/office/drawing/2014/main" id="{19F6D0E9-2680-4389-83A9-3A18DA30CDA5}"/>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99" name="Group 28">
            <a:extLst>
              <a:ext uri="{FF2B5EF4-FFF2-40B4-BE49-F238E27FC236}">
                <a16:creationId xmlns:a16="http://schemas.microsoft.com/office/drawing/2014/main" id="{DBF9C95F-8DF2-4D6D-B21B-E6F7C2FBB666}"/>
              </a:ext>
            </a:extLst>
          </p:cNvPr>
          <p:cNvGrpSpPr/>
          <p:nvPr/>
        </p:nvGrpSpPr>
        <p:grpSpPr>
          <a:xfrm rot="18900000">
            <a:off x="6635307" y="7295379"/>
            <a:ext cx="498728" cy="497930"/>
            <a:chOff x="0" y="0"/>
            <a:chExt cx="6350000" cy="6339840"/>
          </a:xfrm>
        </p:grpSpPr>
        <p:sp>
          <p:nvSpPr>
            <p:cNvPr id="100" name="Freeform 29">
              <a:extLst>
                <a:ext uri="{FF2B5EF4-FFF2-40B4-BE49-F238E27FC236}">
                  <a16:creationId xmlns:a16="http://schemas.microsoft.com/office/drawing/2014/main" id="{0FD71924-F901-4C9D-8F20-9231B4CA94B3}"/>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75" name="AutoShape 9">
            <a:extLst>
              <a:ext uri="{FF2B5EF4-FFF2-40B4-BE49-F238E27FC236}">
                <a16:creationId xmlns:a16="http://schemas.microsoft.com/office/drawing/2014/main" id="{AD1ED4C1-EE4A-4650-88D5-74F4F625237D}"/>
              </a:ext>
            </a:extLst>
          </p:cNvPr>
          <p:cNvSpPr/>
          <p:nvPr/>
        </p:nvSpPr>
        <p:spPr>
          <a:xfrm>
            <a:off x="10317762" y="8079578"/>
            <a:ext cx="2262517" cy="1250214"/>
          </a:xfrm>
          <a:prstGeom prst="rect">
            <a:avLst/>
          </a:prstGeom>
          <a:solidFill>
            <a:srgbClr val="3EDAD8"/>
          </a:solidFill>
        </p:spPr>
      </p:sp>
      <p:sp>
        <p:nvSpPr>
          <p:cNvPr id="77" name="TextBox 16">
            <a:extLst>
              <a:ext uri="{FF2B5EF4-FFF2-40B4-BE49-F238E27FC236}">
                <a16:creationId xmlns:a16="http://schemas.microsoft.com/office/drawing/2014/main" id="{6959DE79-D2D1-46BE-87F8-14AA57C86CFB}"/>
              </a:ext>
            </a:extLst>
          </p:cNvPr>
          <p:cNvSpPr txBox="1"/>
          <p:nvPr/>
        </p:nvSpPr>
        <p:spPr>
          <a:xfrm>
            <a:off x="10317761" y="8252733"/>
            <a:ext cx="2262517" cy="833049"/>
          </a:xfrm>
          <a:prstGeom prst="rect">
            <a:avLst/>
          </a:prstGeom>
        </p:spPr>
        <p:txBody>
          <a:bodyPr wrap="square" lIns="0" tIns="0" rIns="0" bIns="0" rtlCol="0" anchor="t">
            <a:spAutoFit/>
          </a:bodyPr>
          <a:lstStyle/>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THEO </a:t>
            </a:r>
          </a:p>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KHÁCH HÀNG</a:t>
            </a:r>
          </a:p>
        </p:txBody>
      </p:sp>
      <p:sp>
        <p:nvSpPr>
          <p:cNvPr id="81" name="AutoShape 9">
            <a:extLst>
              <a:ext uri="{FF2B5EF4-FFF2-40B4-BE49-F238E27FC236}">
                <a16:creationId xmlns:a16="http://schemas.microsoft.com/office/drawing/2014/main" id="{7FD911AB-BAEC-40C7-BD62-7112DECC37C5}"/>
              </a:ext>
            </a:extLst>
          </p:cNvPr>
          <p:cNvSpPr/>
          <p:nvPr/>
        </p:nvSpPr>
        <p:spPr>
          <a:xfrm>
            <a:off x="12637168" y="8079578"/>
            <a:ext cx="2262517" cy="1250214"/>
          </a:xfrm>
          <a:prstGeom prst="rect">
            <a:avLst/>
          </a:prstGeom>
          <a:solidFill>
            <a:srgbClr val="3EDAD8"/>
          </a:solidFill>
        </p:spPr>
      </p:sp>
      <p:sp>
        <p:nvSpPr>
          <p:cNvPr id="83" name="TextBox 16">
            <a:extLst>
              <a:ext uri="{FF2B5EF4-FFF2-40B4-BE49-F238E27FC236}">
                <a16:creationId xmlns:a16="http://schemas.microsoft.com/office/drawing/2014/main" id="{7C2993A1-3A3F-45ED-A277-2CFE094002E0}"/>
              </a:ext>
            </a:extLst>
          </p:cNvPr>
          <p:cNvSpPr txBox="1"/>
          <p:nvPr/>
        </p:nvSpPr>
        <p:spPr>
          <a:xfrm>
            <a:off x="12633258" y="8238560"/>
            <a:ext cx="2262517" cy="833049"/>
          </a:xfrm>
          <a:prstGeom prst="rect">
            <a:avLst/>
          </a:prstGeom>
        </p:spPr>
        <p:txBody>
          <a:bodyPr wrap="square" lIns="0" tIns="0" rIns="0" bIns="0" rtlCol="0" anchor="t">
            <a:spAutoFit/>
          </a:bodyPr>
          <a:lstStyle/>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THEO </a:t>
            </a:r>
          </a:p>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NHÓM HH</a:t>
            </a:r>
          </a:p>
        </p:txBody>
      </p:sp>
      <p:sp>
        <p:nvSpPr>
          <p:cNvPr id="87" name="AutoShape 9">
            <a:extLst>
              <a:ext uri="{FF2B5EF4-FFF2-40B4-BE49-F238E27FC236}">
                <a16:creationId xmlns:a16="http://schemas.microsoft.com/office/drawing/2014/main" id="{919F862A-FB15-4851-BFEC-A992FDAF834C}"/>
              </a:ext>
            </a:extLst>
          </p:cNvPr>
          <p:cNvSpPr/>
          <p:nvPr/>
        </p:nvSpPr>
        <p:spPr>
          <a:xfrm>
            <a:off x="14957646" y="8079578"/>
            <a:ext cx="2262517" cy="1250214"/>
          </a:xfrm>
          <a:prstGeom prst="rect">
            <a:avLst/>
          </a:prstGeom>
          <a:solidFill>
            <a:srgbClr val="3EDAD8"/>
          </a:solidFill>
        </p:spPr>
      </p:sp>
      <p:sp>
        <p:nvSpPr>
          <p:cNvPr id="89" name="TextBox 16">
            <a:extLst>
              <a:ext uri="{FF2B5EF4-FFF2-40B4-BE49-F238E27FC236}">
                <a16:creationId xmlns:a16="http://schemas.microsoft.com/office/drawing/2014/main" id="{C991AC31-F2A8-4776-8F14-09A1C7F0AF77}"/>
              </a:ext>
            </a:extLst>
          </p:cNvPr>
          <p:cNvSpPr txBox="1"/>
          <p:nvPr/>
        </p:nvSpPr>
        <p:spPr>
          <a:xfrm>
            <a:off x="14945250" y="8252732"/>
            <a:ext cx="2262517" cy="833049"/>
          </a:xfrm>
          <a:prstGeom prst="rect">
            <a:avLst/>
          </a:prstGeom>
        </p:spPr>
        <p:txBody>
          <a:bodyPr wrap="square" lIns="0" tIns="0" rIns="0" bIns="0" rtlCol="0" anchor="t">
            <a:spAutoFit/>
          </a:bodyPr>
          <a:lstStyle/>
          <a:p>
            <a:pPr marL="0" lvl="0" indent="0" algn="ctr">
              <a:lnSpc>
                <a:spcPts val="3354"/>
              </a:lnSpc>
              <a:spcBef>
                <a:spcPct val="0"/>
              </a:spcBef>
            </a:pPr>
            <a:r>
              <a:rPr lang="en-US" sz="2400" u="none">
                <a:ln w="0"/>
                <a:solidFill>
                  <a:schemeClr val="accent1"/>
                </a:solidFill>
                <a:effectLst>
                  <a:outerShdw blurRad="38100" dist="25400" dir="5400000" algn="ctr" rotWithShape="0">
                    <a:srgbClr val="6E747A">
                      <a:alpha val="43000"/>
                    </a:srgbClr>
                  </a:outerShdw>
                </a:effectLst>
                <a:latin typeface="Arimo Bold"/>
              </a:rPr>
              <a:t>THEO ĐVT HÀNG HOÁ</a:t>
            </a:r>
          </a:p>
        </p:txBody>
      </p:sp>
      <p:sp>
        <p:nvSpPr>
          <p:cNvPr id="94" name="AutoShape 18">
            <a:extLst>
              <a:ext uri="{FF2B5EF4-FFF2-40B4-BE49-F238E27FC236}">
                <a16:creationId xmlns:a16="http://schemas.microsoft.com/office/drawing/2014/main" id="{01926634-EFE2-4619-80E0-308F99CA0DE9}"/>
              </a:ext>
            </a:extLst>
          </p:cNvPr>
          <p:cNvSpPr/>
          <p:nvPr/>
        </p:nvSpPr>
        <p:spPr>
          <a:xfrm>
            <a:off x="10317763" y="6401344"/>
            <a:ext cx="6902400" cy="1143000"/>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QUẢN LÝ GIÁ BÁN</a:t>
            </a:r>
          </a:p>
        </p:txBody>
      </p:sp>
      <p:grpSp>
        <p:nvGrpSpPr>
          <p:cNvPr id="101" name="Group 28">
            <a:extLst>
              <a:ext uri="{FF2B5EF4-FFF2-40B4-BE49-F238E27FC236}">
                <a16:creationId xmlns:a16="http://schemas.microsoft.com/office/drawing/2014/main" id="{352ACDDF-DF65-4EA1-B9C2-17B7A2703959}"/>
              </a:ext>
            </a:extLst>
          </p:cNvPr>
          <p:cNvGrpSpPr/>
          <p:nvPr/>
        </p:nvGrpSpPr>
        <p:grpSpPr>
          <a:xfrm rot="18900000">
            <a:off x="11264868" y="7295349"/>
            <a:ext cx="498728" cy="497930"/>
            <a:chOff x="0" y="0"/>
            <a:chExt cx="6350000" cy="6339840"/>
          </a:xfrm>
        </p:grpSpPr>
        <p:sp>
          <p:nvSpPr>
            <p:cNvPr id="102" name="Freeform 29">
              <a:extLst>
                <a:ext uri="{FF2B5EF4-FFF2-40B4-BE49-F238E27FC236}">
                  <a16:creationId xmlns:a16="http://schemas.microsoft.com/office/drawing/2014/main" id="{38D6D285-9913-4CF7-B8B2-FD8660EE31B3}"/>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103" name="Group 28">
            <a:extLst>
              <a:ext uri="{FF2B5EF4-FFF2-40B4-BE49-F238E27FC236}">
                <a16:creationId xmlns:a16="http://schemas.microsoft.com/office/drawing/2014/main" id="{803489CF-E2AF-4374-9A75-6C98F0501EA3}"/>
              </a:ext>
            </a:extLst>
          </p:cNvPr>
          <p:cNvGrpSpPr/>
          <p:nvPr/>
        </p:nvGrpSpPr>
        <p:grpSpPr>
          <a:xfrm rot="18900000">
            <a:off x="13584274" y="7295349"/>
            <a:ext cx="498728" cy="497930"/>
            <a:chOff x="0" y="0"/>
            <a:chExt cx="6350000" cy="6339840"/>
          </a:xfrm>
        </p:grpSpPr>
        <p:sp>
          <p:nvSpPr>
            <p:cNvPr id="104" name="Freeform 29">
              <a:extLst>
                <a:ext uri="{FF2B5EF4-FFF2-40B4-BE49-F238E27FC236}">
                  <a16:creationId xmlns:a16="http://schemas.microsoft.com/office/drawing/2014/main" id="{0E52F982-D261-4462-A0F2-96FB9A243E1F}"/>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105" name="Group 28">
            <a:extLst>
              <a:ext uri="{FF2B5EF4-FFF2-40B4-BE49-F238E27FC236}">
                <a16:creationId xmlns:a16="http://schemas.microsoft.com/office/drawing/2014/main" id="{AD773BD1-A548-4441-A499-AA722E0452FE}"/>
              </a:ext>
            </a:extLst>
          </p:cNvPr>
          <p:cNvGrpSpPr/>
          <p:nvPr/>
        </p:nvGrpSpPr>
        <p:grpSpPr>
          <a:xfrm rot="18900000">
            <a:off x="15903680" y="7295349"/>
            <a:ext cx="498728" cy="497930"/>
            <a:chOff x="0" y="0"/>
            <a:chExt cx="6350000" cy="6339840"/>
          </a:xfrm>
        </p:grpSpPr>
        <p:sp>
          <p:nvSpPr>
            <p:cNvPr id="106" name="Freeform 29">
              <a:extLst>
                <a:ext uri="{FF2B5EF4-FFF2-40B4-BE49-F238E27FC236}">
                  <a16:creationId xmlns:a16="http://schemas.microsoft.com/office/drawing/2014/main" id="{148CAF88-17DE-4AB5-84A5-C218E2AEE583}"/>
                </a:ext>
              </a:extLst>
            </p:cNvPr>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37" name="AutoShape 5">
            <a:extLst>
              <a:ext uri="{FF2B5EF4-FFF2-40B4-BE49-F238E27FC236}">
                <a16:creationId xmlns:a16="http://schemas.microsoft.com/office/drawing/2014/main" id="{E6FE5B49-AE17-460B-950D-307C7AFA1161}"/>
              </a:ext>
            </a:extLst>
          </p:cNvPr>
          <p:cNvSpPr/>
          <p:nvPr/>
        </p:nvSpPr>
        <p:spPr>
          <a:xfrm>
            <a:off x="245555" y="185726"/>
            <a:ext cx="3945445" cy="1070984"/>
          </a:xfrm>
          <a:prstGeom prst="rect">
            <a:avLst/>
          </a:prstGeom>
          <a:solidFill>
            <a:srgbClr val="86EAE9">
              <a:alpha val="29804"/>
            </a:srgbClr>
          </a:solidFill>
        </p:spPr>
      </p:sp>
      <p:sp>
        <p:nvSpPr>
          <p:cNvPr id="38" name="AutoShape 7">
            <a:extLst>
              <a:ext uri="{FF2B5EF4-FFF2-40B4-BE49-F238E27FC236}">
                <a16:creationId xmlns:a16="http://schemas.microsoft.com/office/drawing/2014/main" id="{0D14D393-A597-419E-B1D6-177A17C3FEE8}"/>
              </a:ext>
            </a:extLst>
          </p:cNvPr>
          <p:cNvSpPr/>
          <p:nvPr/>
        </p:nvSpPr>
        <p:spPr>
          <a:xfrm>
            <a:off x="336314" y="300073"/>
            <a:ext cx="3702286" cy="842290"/>
          </a:xfrm>
          <a:prstGeom prst="rect">
            <a:avLst/>
          </a:prstGeom>
          <a:solidFill>
            <a:srgbClr val="86EAE9"/>
          </a:solidFill>
          <a:ln>
            <a:solidFill>
              <a:srgbClr val="DBF9F8"/>
            </a:solidFill>
          </a:ln>
        </p:spPr>
      </p:sp>
      <p:sp>
        <p:nvSpPr>
          <p:cNvPr id="39" name="TextBox 3">
            <a:extLst>
              <a:ext uri="{FF2B5EF4-FFF2-40B4-BE49-F238E27FC236}">
                <a16:creationId xmlns:a16="http://schemas.microsoft.com/office/drawing/2014/main" id="{FCEC21B0-2DAC-49FB-8A5B-7F2C733B5DAA}"/>
              </a:ext>
            </a:extLst>
          </p:cNvPr>
          <p:cNvSpPr txBox="1"/>
          <p:nvPr/>
        </p:nvSpPr>
        <p:spPr>
          <a:xfrm>
            <a:off x="618936" y="415898"/>
            <a:ext cx="3248844"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 </a:t>
            </a:r>
            <a:r>
              <a:rPr lang="en-US" sz="2400" u="none" spc="107">
                <a:solidFill>
                  <a:srgbClr val="191919"/>
                </a:solidFill>
                <a:latin typeface="Clear Sans Bold"/>
              </a:rPr>
              <a:t>CƠ SỞ LÝ THUYẾT</a:t>
            </a:r>
          </a:p>
        </p:txBody>
      </p:sp>
      <p:sp>
        <p:nvSpPr>
          <p:cNvPr id="43" name="AutoShape 18">
            <a:extLst>
              <a:ext uri="{FF2B5EF4-FFF2-40B4-BE49-F238E27FC236}">
                <a16:creationId xmlns:a16="http://schemas.microsoft.com/office/drawing/2014/main" id="{6381E698-4391-4A6E-BDA8-B5222EB35434}"/>
              </a:ext>
            </a:extLst>
          </p:cNvPr>
          <p:cNvSpPr/>
          <p:nvPr/>
        </p:nvSpPr>
        <p:spPr>
          <a:xfrm>
            <a:off x="1114600" y="1861047"/>
            <a:ext cx="2711686" cy="1549841"/>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BÁO CÁO LỢI NHUẬN</a:t>
            </a:r>
          </a:p>
        </p:txBody>
      </p:sp>
      <p:sp>
        <p:nvSpPr>
          <p:cNvPr id="92" name="AutoShape 18">
            <a:extLst>
              <a:ext uri="{FF2B5EF4-FFF2-40B4-BE49-F238E27FC236}">
                <a16:creationId xmlns:a16="http://schemas.microsoft.com/office/drawing/2014/main" id="{45ABCCC5-1143-4E73-8966-CBECB591EF6E}"/>
              </a:ext>
            </a:extLst>
          </p:cNvPr>
          <p:cNvSpPr/>
          <p:nvPr/>
        </p:nvSpPr>
        <p:spPr>
          <a:xfrm flipH="1">
            <a:off x="14554200" y="1562100"/>
            <a:ext cx="2711686" cy="1848788"/>
          </a:xfrm>
          <a:prstGeom prst="rect">
            <a:avLst/>
          </a:prstGeom>
          <a:solidFill>
            <a:srgbClr val="2C92D5"/>
          </a:solidFill>
        </p:spPr>
        <p:txBody>
          <a:bodyPr anchor="ctr"/>
          <a:lstStyle/>
          <a:p>
            <a:pPr algn="ctr"/>
            <a:r>
              <a:rPr lang="en-US" sz="3200">
                <a:solidFill>
                  <a:schemeClr val="bg1"/>
                </a:solidFill>
                <a:latin typeface="Arimo Bold" panose="020B0604020202020204" charset="0"/>
                <a:ea typeface="Arimo Bold" panose="020B0604020202020204" charset="0"/>
                <a:cs typeface="Arimo Bold" panose="020B0604020202020204" charset="0"/>
              </a:rPr>
              <a:t>HỖ TRỢ RA QUYẾT ĐỊNH</a:t>
            </a:r>
          </a:p>
        </p:txBody>
      </p:sp>
      <p:sp>
        <p:nvSpPr>
          <p:cNvPr id="121" name="Arrow: Bent-Up 120">
            <a:extLst>
              <a:ext uri="{FF2B5EF4-FFF2-40B4-BE49-F238E27FC236}">
                <a16:creationId xmlns:a16="http://schemas.microsoft.com/office/drawing/2014/main" id="{295B8241-324D-4A6B-9352-403B7E58F34A}"/>
              </a:ext>
            </a:extLst>
          </p:cNvPr>
          <p:cNvSpPr/>
          <p:nvPr/>
        </p:nvSpPr>
        <p:spPr>
          <a:xfrm flipV="1">
            <a:off x="12506959" y="3765952"/>
            <a:ext cx="1568153" cy="2604989"/>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Arrow: Bent-Up 121">
            <a:extLst>
              <a:ext uri="{FF2B5EF4-FFF2-40B4-BE49-F238E27FC236}">
                <a16:creationId xmlns:a16="http://schemas.microsoft.com/office/drawing/2014/main" id="{D2DD83E2-1777-427E-BC0B-EE6FE5974610}"/>
              </a:ext>
            </a:extLst>
          </p:cNvPr>
          <p:cNvSpPr/>
          <p:nvPr/>
        </p:nvSpPr>
        <p:spPr>
          <a:xfrm rot="5400000" flipH="1">
            <a:off x="12367718" y="1130478"/>
            <a:ext cx="892866" cy="3388651"/>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Arrow: Bent-Up 122">
            <a:extLst>
              <a:ext uri="{FF2B5EF4-FFF2-40B4-BE49-F238E27FC236}">
                <a16:creationId xmlns:a16="http://schemas.microsoft.com/office/drawing/2014/main" id="{04E4237B-9A5E-4E14-9951-DA914F9A5132}"/>
              </a:ext>
            </a:extLst>
          </p:cNvPr>
          <p:cNvSpPr/>
          <p:nvPr/>
        </p:nvSpPr>
        <p:spPr>
          <a:xfrm rot="16200000">
            <a:off x="5096286" y="1142390"/>
            <a:ext cx="892864" cy="3388651"/>
          </a:xfrm>
          <a:prstGeom prst="bentUpArrow">
            <a:avLst/>
          </a:prstGeom>
          <a:solidFill>
            <a:srgbClr val="86EAE9"/>
          </a:solidFill>
          <a:ln>
            <a:solidFill>
              <a:srgbClr val="86EA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76304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AutoShape 5">
            <a:extLst>
              <a:ext uri="{FF2B5EF4-FFF2-40B4-BE49-F238E27FC236}">
                <a16:creationId xmlns:a16="http://schemas.microsoft.com/office/drawing/2014/main" id="{A0A88B1B-2A6D-47B6-AFB2-7A75AE7EA31D}"/>
              </a:ext>
            </a:extLst>
          </p:cNvPr>
          <p:cNvSpPr/>
          <p:nvPr/>
        </p:nvSpPr>
        <p:spPr>
          <a:xfrm>
            <a:off x="5334000" y="892768"/>
            <a:ext cx="7619999" cy="1523999"/>
          </a:xfrm>
          <a:prstGeom prst="rect">
            <a:avLst/>
          </a:prstGeom>
          <a:solidFill>
            <a:srgbClr val="86EAE9">
              <a:alpha val="29804"/>
            </a:srgbClr>
          </a:solidFill>
        </p:spPr>
      </p:sp>
      <p:sp>
        <p:nvSpPr>
          <p:cNvPr id="35" name="AutoShape 7">
            <a:extLst>
              <a:ext uri="{FF2B5EF4-FFF2-40B4-BE49-F238E27FC236}">
                <a16:creationId xmlns:a16="http://schemas.microsoft.com/office/drawing/2014/main" id="{3A20A0ED-4F22-401C-B9BF-C1668AFB240A}"/>
              </a:ext>
            </a:extLst>
          </p:cNvPr>
          <p:cNvSpPr/>
          <p:nvPr/>
        </p:nvSpPr>
        <p:spPr>
          <a:xfrm>
            <a:off x="5547356" y="1115828"/>
            <a:ext cx="7222730" cy="1050879"/>
          </a:xfrm>
          <a:prstGeom prst="rect">
            <a:avLst/>
          </a:prstGeom>
          <a:solidFill>
            <a:srgbClr val="86EAE9"/>
          </a:solidFill>
          <a:ln>
            <a:solidFill>
              <a:srgbClr val="DBF9F8"/>
            </a:solidFill>
          </a:ln>
        </p:spPr>
      </p:sp>
      <p:sp>
        <p:nvSpPr>
          <p:cNvPr id="6" name="AutoShape 6"/>
          <p:cNvSpPr/>
          <p:nvPr/>
        </p:nvSpPr>
        <p:spPr>
          <a:xfrm>
            <a:off x="10820400" y="3350288"/>
            <a:ext cx="3194627" cy="5866105"/>
          </a:xfrm>
          <a:prstGeom prst="rect">
            <a:avLst/>
          </a:prstGeom>
          <a:solidFill>
            <a:srgbClr val="13538A"/>
          </a:solidFill>
        </p:spPr>
      </p:sp>
      <p:sp>
        <p:nvSpPr>
          <p:cNvPr id="7" name="AutoShape 7"/>
          <p:cNvSpPr/>
          <p:nvPr/>
        </p:nvSpPr>
        <p:spPr>
          <a:xfrm>
            <a:off x="7561407" y="3350288"/>
            <a:ext cx="3194627" cy="5866105"/>
          </a:xfrm>
          <a:prstGeom prst="rect">
            <a:avLst/>
          </a:prstGeom>
          <a:solidFill>
            <a:srgbClr val="2C92D5"/>
          </a:solidFill>
        </p:spPr>
      </p:sp>
      <p:sp>
        <p:nvSpPr>
          <p:cNvPr id="8" name="AutoShape 8"/>
          <p:cNvSpPr/>
          <p:nvPr/>
        </p:nvSpPr>
        <p:spPr>
          <a:xfrm>
            <a:off x="4302413" y="3350288"/>
            <a:ext cx="3194627" cy="5866105"/>
          </a:xfrm>
          <a:prstGeom prst="rect">
            <a:avLst/>
          </a:prstGeom>
          <a:solidFill>
            <a:srgbClr val="37C9EF"/>
          </a:solidFill>
        </p:spPr>
      </p:sp>
      <p:sp>
        <p:nvSpPr>
          <p:cNvPr id="20" name="AutoShape 20"/>
          <p:cNvSpPr/>
          <p:nvPr/>
        </p:nvSpPr>
        <p:spPr>
          <a:xfrm>
            <a:off x="4302413" y="5101593"/>
            <a:ext cx="3194627" cy="4114800"/>
          </a:xfrm>
          <a:prstGeom prst="rect">
            <a:avLst/>
          </a:prstGeom>
          <a:solidFill>
            <a:srgbClr val="FFFFFF">
              <a:alpha val="60000"/>
            </a:srgbClr>
          </a:solidFill>
        </p:spPr>
      </p:sp>
      <p:sp>
        <p:nvSpPr>
          <p:cNvPr id="21" name="TextBox 21"/>
          <p:cNvSpPr txBox="1"/>
          <p:nvPr/>
        </p:nvSpPr>
        <p:spPr>
          <a:xfrm>
            <a:off x="4621858" y="3888915"/>
            <a:ext cx="2555736" cy="738664"/>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spcBef>
                <a:spcPct val="0"/>
              </a:spcBef>
            </a:pPr>
            <a:r>
              <a:rPr lang="en-US" sz="2400" u="none" spc="69">
                <a:solidFill>
                  <a:srgbClr val="FFFFFF"/>
                </a:solidFill>
                <a:latin typeface="Arimo Bold"/>
              </a:rPr>
              <a:t>PHƯƠNG PHÁP</a:t>
            </a:r>
          </a:p>
          <a:p>
            <a:pPr marL="0" lvl="0" indent="0" algn="ctr">
              <a:spcBef>
                <a:spcPct val="0"/>
              </a:spcBef>
            </a:pPr>
            <a:r>
              <a:rPr lang="en-US" sz="2400" spc="69">
                <a:solidFill>
                  <a:srgbClr val="FFFFFF"/>
                </a:solidFill>
                <a:latin typeface="Arimo Bold"/>
              </a:rPr>
              <a:t>THỰC HIỆN</a:t>
            </a:r>
            <a:endParaRPr lang="en-US" sz="2400" u="none" spc="69">
              <a:solidFill>
                <a:srgbClr val="FFFFFF"/>
              </a:solidFill>
              <a:latin typeface="Arimo Bold"/>
            </a:endParaRPr>
          </a:p>
        </p:txBody>
      </p:sp>
      <p:sp>
        <p:nvSpPr>
          <p:cNvPr id="22" name="TextBox 22"/>
          <p:cNvSpPr txBox="1"/>
          <p:nvPr/>
        </p:nvSpPr>
        <p:spPr>
          <a:xfrm>
            <a:off x="4635521" y="5666387"/>
            <a:ext cx="2551127" cy="3077766"/>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3000"/>
              </a:lnSpc>
            </a:pPr>
            <a:r>
              <a:rPr lang="vi-VN" sz="2800" spc="100">
                <a:solidFill>
                  <a:srgbClr val="191919"/>
                </a:solidFill>
                <a:latin typeface="Arimo"/>
              </a:rPr>
              <a:t>Thực hiện thứ tự các bước phát triển sản phẩm. Cách thức hoạt động và nghiệp vụ của hệ thống</a:t>
            </a:r>
            <a:endParaRPr lang="en-US" sz="2800" spc="100">
              <a:solidFill>
                <a:srgbClr val="191919"/>
              </a:solidFill>
              <a:latin typeface="Arimo"/>
            </a:endParaRPr>
          </a:p>
        </p:txBody>
      </p:sp>
      <p:grpSp>
        <p:nvGrpSpPr>
          <p:cNvPr id="23" name="Group 23"/>
          <p:cNvGrpSpPr/>
          <p:nvPr/>
        </p:nvGrpSpPr>
        <p:grpSpPr>
          <a:xfrm rot="-2700000">
            <a:off x="5650363" y="4852628"/>
            <a:ext cx="498728" cy="497930"/>
            <a:chOff x="0" y="0"/>
            <a:chExt cx="6350000" cy="6339840"/>
          </a:xfrm>
        </p:grpSpPr>
        <p:sp>
          <p:nvSpPr>
            <p:cNvPr id="24" name="Freeform 2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sp>
        <p:nvSpPr>
          <p:cNvPr id="25" name="AutoShape 25"/>
          <p:cNvSpPr/>
          <p:nvPr/>
        </p:nvSpPr>
        <p:spPr>
          <a:xfrm>
            <a:off x="7561407" y="5101593"/>
            <a:ext cx="3194627" cy="4114800"/>
          </a:xfrm>
          <a:prstGeom prst="rect">
            <a:avLst/>
          </a:prstGeom>
          <a:solidFill>
            <a:srgbClr val="FFFFFF">
              <a:alpha val="60000"/>
            </a:srgbClr>
          </a:solidFill>
        </p:spPr>
      </p:sp>
      <p:sp>
        <p:nvSpPr>
          <p:cNvPr id="26" name="TextBox 26"/>
          <p:cNvSpPr txBox="1"/>
          <p:nvPr/>
        </p:nvSpPr>
        <p:spPr>
          <a:xfrm>
            <a:off x="7561406" y="3656342"/>
            <a:ext cx="3194627" cy="1269065"/>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marL="0" lvl="0" indent="0" algn="ctr">
              <a:lnSpc>
                <a:spcPts val="3354"/>
              </a:lnSpc>
              <a:spcBef>
                <a:spcPct val="0"/>
              </a:spcBef>
            </a:pPr>
            <a:r>
              <a:rPr lang="en-US" sz="2400" u="none" spc="101">
                <a:solidFill>
                  <a:srgbClr val="FFFFFF"/>
                </a:solidFill>
                <a:latin typeface="Arimo Bold"/>
              </a:rPr>
              <a:t>XÂY DỰNG CHỨC NĂNG, GIẢI QUYẾT</a:t>
            </a:r>
          </a:p>
          <a:p>
            <a:pPr marL="0" lvl="0" indent="0" algn="ctr">
              <a:lnSpc>
                <a:spcPts val="3354"/>
              </a:lnSpc>
              <a:spcBef>
                <a:spcPct val="0"/>
              </a:spcBef>
            </a:pPr>
            <a:r>
              <a:rPr lang="en-US" sz="2400" spc="101">
                <a:solidFill>
                  <a:srgbClr val="FFFFFF"/>
                </a:solidFill>
                <a:latin typeface="Arimo Bold"/>
              </a:rPr>
              <a:t>VẤN ĐỀ</a:t>
            </a:r>
            <a:endParaRPr lang="en-US" sz="2400" u="none" spc="101">
              <a:solidFill>
                <a:srgbClr val="FFFFFF"/>
              </a:solidFill>
              <a:latin typeface="Arimo Bold"/>
            </a:endParaRPr>
          </a:p>
        </p:txBody>
      </p:sp>
      <p:sp>
        <p:nvSpPr>
          <p:cNvPr id="27" name="TextBox 27"/>
          <p:cNvSpPr txBox="1"/>
          <p:nvPr/>
        </p:nvSpPr>
        <p:spPr>
          <a:xfrm>
            <a:off x="7866131" y="5927377"/>
            <a:ext cx="2555736" cy="1436291"/>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2775"/>
              </a:lnSpc>
            </a:pPr>
            <a:r>
              <a:rPr lang="en-US" sz="2800" spc="92">
                <a:solidFill>
                  <a:srgbClr val="191919"/>
                </a:solidFill>
                <a:latin typeface="Arimo"/>
              </a:rPr>
              <a:t>Giải quyết các vấn đề đã đặt ra ở </a:t>
            </a:r>
          </a:p>
          <a:p>
            <a:pPr algn="ctr">
              <a:lnSpc>
                <a:spcPts val="2775"/>
              </a:lnSpc>
            </a:pPr>
            <a:r>
              <a:rPr lang="en-US" sz="2800" spc="92">
                <a:solidFill>
                  <a:srgbClr val="191919"/>
                </a:solidFill>
                <a:latin typeface="Arimo"/>
              </a:rPr>
              <a:t>nội dung II</a:t>
            </a:r>
          </a:p>
        </p:txBody>
      </p:sp>
      <p:grpSp>
        <p:nvGrpSpPr>
          <p:cNvPr id="28" name="Group 28"/>
          <p:cNvGrpSpPr/>
          <p:nvPr/>
        </p:nvGrpSpPr>
        <p:grpSpPr>
          <a:xfrm rot="-2700000">
            <a:off x="8909356" y="4852628"/>
            <a:ext cx="498728" cy="497930"/>
            <a:chOff x="0" y="0"/>
            <a:chExt cx="6350000" cy="6339840"/>
          </a:xfrm>
        </p:grpSpPr>
        <p:sp>
          <p:nvSpPr>
            <p:cNvPr id="29" name="Freeform 29"/>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sp>
        <p:nvSpPr>
          <p:cNvPr id="30" name="AutoShape 30"/>
          <p:cNvSpPr/>
          <p:nvPr/>
        </p:nvSpPr>
        <p:spPr>
          <a:xfrm>
            <a:off x="10820400" y="5101593"/>
            <a:ext cx="3194627" cy="4114800"/>
          </a:xfrm>
          <a:prstGeom prst="rect">
            <a:avLst/>
          </a:prstGeom>
          <a:solidFill>
            <a:srgbClr val="FFFFFF">
              <a:alpha val="60000"/>
            </a:srgbClr>
          </a:solidFill>
        </p:spPr>
      </p:sp>
      <p:sp>
        <p:nvSpPr>
          <p:cNvPr id="32" name="TextBox 32"/>
          <p:cNvSpPr txBox="1"/>
          <p:nvPr/>
        </p:nvSpPr>
        <p:spPr>
          <a:xfrm>
            <a:off x="11115012" y="5927377"/>
            <a:ext cx="2555736" cy="1192634"/>
          </a:xfrm>
          <a:prstGeom prst="rect">
            <a:avLst/>
          </a:prstGeom>
          <a:effectLst>
            <a:outerShdw blurRad="50800" dist="38100" dir="2700000" algn="tl" rotWithShape="0">
              <a:prstClr val="black">
                <a:alpha val="40000"/>
              </a:prstClr>
            </a:outerShdw>
          </a:effectLst>
        </p:spPr>
        <p:txBody>
          <a:bodyPr wrap="square" lIns="0" tIns="0" rIns="0" bIns="0" rtlCol="0" anchor="t">
            <a:spAutoFit/>
          </a:bodyPr>
          <a:lstStyle/>
          <a:p>
            <a:pPr algn="ctr">
              <a:lnSpc>
                <a:spcPts val="3112"/>
              </a:lnSpc>
            </a:pPr>
            <a:r>
              <a:rPr lang="en-US" sz="2800" spc="103">
                <a:solidFill>
                  <a:srgbClr val="191919"/>
                </a:solidFill>
                <a:latin typeface="Arimo"/>
              </a:rPr>
              <a:t>Demo s</a:t>
            </a:r>
            <a:r>
              <a:rPr lang="vi-VN" sz="2800" spc="103">
                <a:solidFill>
                  <a:srgbClr val="191919"/>
                </a:solidFill>
                <a:latin typeface="Arimo"/>
              </a:rPr>
              <a:t>ản phẩm thực tế đã làm được</a:t>
            </a:r>
            <a:endParaRPr lang="en-US" sz="2800" spc="103">
              <a:solidFill>
                <a:srgbClr val="191919"/>
              </a:solidFill>
              <a:latin typeface="Arimo"/>
            </a:endParaRPr>
          </a:p>
        </p:txBody>
      </p:sp>
      <p:grpSp>
        <p:nvGrpSpPr>
          <p:cNvPr id="33" name="Group 33"/>
          <p:cNvGrpSpPr/>
          <p:nvPr/>
        </p:nvGrpSpPr>
        <p:grpSpPr>
          <a:xfrm rot="-2700000">
            <a:off x="12168350" y="4852628"/>
            <a:ext cx="498728" cy="497930"/>
            <a:chOff x="0" y="0"/>
            <a:chExt cx="6350000" cy="6339840"/>
          </a:xfrm>
        </p:grpSpPr>
        <p:sp>
          <p:nvSpPr>
            <p:cNvPr id="34" name="Freeform 3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3538A"/>
            </a:solidFill>
          </p:spPr>
        </p:sp>
      </p:grpSp>
      <p:sp>
        <p:nvSpPr>
          <p:cNvPr id="38" name="TextBox 3">
            <a:extLst>
              <a:ext uri="{FF2B5EF4-FFF2-40B4-BE49-F238E27FC236}">
                <a16:creationId xmlns:a16="http://schemas.microsoft.com/office/drawing/2014/main" id="{27193C26-5ADE-435D-A44F-BFC866AFBA7D}"/>
              </a:ext>
            </a:extLst>
          </p:cNvPr>
          <p:cNvSpPr txBox="1"/>
          <p:nvPr/>
        </p:nvSpPr>
        <p:spPr>
          <a:xfrm>
            <a:off x="4928997" y="1344440"/>
            <a:ext cx="8428965" cy="602729"/>
          </a:xfrm>
          <a:prstGeom prst="rect">
            <a:avLst/>
          </a:prstGeom>
        </p:spPr>
        <p:txBody>
          <a:bodyPr lIns="0" tIns="0" rIns="0" bIns="0" rtlCol="0" anchor="t">
            <a:spAutoFit/>
          </a:bodyPr>
          <a:lstStyle/>
          <a:p>
            <a:pPr marL="0" lvl="0" indent="0" algn="ctr">
              <a:lnSpc>
                <a:spcPts val="4716"/>
              </a:lnSpc>
              <a:spcBef>
                <a:spcPct val="0"/>
              </a:spcBef>
            </a:pPr>
            <a:r>
              <a:rPr lang="en-US" sz="4000" spc="107">
                <a:solidFill>
                  <a:srgbClr val="191919"/>
                </a:solidFill>
                <a:latin typeface="Clear Sans Bold"/>
              </a:rPr>
              <a:t>III. CÀI ĐẶT THỰC NGHIỆM</a:t>
            </a:r>
            <a:endParaRPr lang="en-US" sz="4000" u="none" spc="107">
              <a:solidFill>
                <a:srgbClr val="191919"/>
              </a:solidFill>
              <a:latin typeface="Clear Sans Bold"/>
            </a:endParaRPr>
          </a:p>
        </p:txBody>
      </p:sp>
      <p:sp>
        <p:nvSpPr>
          <p:cNvPr id="40" name="AutoShape 5">
            <a:extLst>
              <a:ext uri="{FF2B5EF4-FFF2-40B4-BE49-F238E27FC236}">
                <a16:creationId xmlns:a16="http://schemas.microsoft.com/office/drawing/2014/main" id="{81B97CFB-4B2A-40A5-B601-445ECE85B92A}"/>
              </a:ext>
            </a:extLst>
          </p:cNvPr>
          <p:cNvSpPr/>
          <p:nvPr/>
        </p:nvSpPr>
        <p:spPr>
          <a:xfrm>
            <a:off x="0" y="0"/>
            <a:ext cx="18288000" cy="408766"/>
          </a:xfrm>
          <a:prstGeom prst="rect">
            <a:avLst/>
          </a:prstGeom>
          <a:solidFill>
            <a:srgbClr val="37C9EF"/>
          </a:solidFill>
        </p:spPr>
      </p:sp>
      <p:sp>
        <p:nvSpPr>
          <p:cNvPr id="41" name="TextBox 26">
            <a:extLst>
              <a:ext uri="{FF2B5EF4-FFF2-40B4-BE49-F238E27FC236}">
                <a16:creationId xmlns:a16="http://schemas.microsoft.com/office/drawing/2014/main" id="{D852C373-08C4-49D3-A06F-5AAE5C8A0CCA}"/>
              </a:ext>
            </a:extLst>
          </p:cNvPr>
          <p:cNvSpPr txBox="1"/>
          <p:nvPr/>
        </p:nvSpPr>
        <p:spPr>
          <a:xfrm>
            <a:off x="11115012" y="3838773"/>
            <a:ext cx="2555736" cy="838948"/>
          </a:xfrm>
          <a:prstGeom prst="rect">
            <a:avLst/>
          </a:prstGeom>
          <a:effectLst>
            <a:outerShdw blurRad="50800" dist="38100" dir="2700000" algn="tl" rotWithShape="0">
              <a:prstClr val="black">
                <a:alpha val="40000"/>
              </a:prstClr>
            </a:outerShdw>
          </a:effectLst>
        </p:spPr>
        <p:txBody>
          <a:bodyPr lIns="0" tIns="0" rIns="0" bIns="0" rtlCol="0" anchor="t">
            <a:spAutoFit/>
          </a:bodyPr>
          <a:lstStyle/>
          <a:p>
            <a:pPr marL="0" lvl="0" indent="0" algn="ctr">
              <a:lnSpc>
                <a:spcPts val="3354"/>
              </a:lnSpc>
              <a:spcBef>
                <a:spcPct val="0"/>
              </a:spcBef>
            </a:pPr>
            <a:r>
              <a:rPr lang="en-US" sz="2400" u="none" spc="101">
                <a:solidFill>
                  <a:srgbClr val="FFFFFF"/>
                </a:solidFill>
                <a:latin typeface="Arimo Bold"/>
              </a:rPr>
              <a:t>DEMO</a:t>
            </a:r>
          </a:p>
          <a:p>
            <a:pPr marL="0" lvl="0" indent="0" algn="ctr">
              <a:lnSpc>
                <a:spcPts val="3354"/>
              </a:lnSpc>
              <a:spcBef>
                <a:spcPct val="0"/>
              </a:spcBef>
            </a:pPr>
            <a:r>
              <a:rPr lang="en-US" sz="2400" u="none" spc="101">
                <a:solidFill>
                  <a:srgbClr val="FFFFFF"/>
                </a:solidFill>
                <a:latin typeface="Arimo Bold"/>
              </a:rPr>
              <a:t>SẢN PHẨM</a:t>
            </a:r>
          </a:p>
        </p:txBody>
      </p:sp>
    </p:spTree>
    <p:extLst>
      <p:ext uri="{BB962C8B-B14F-4D97-AF65-F5344CB8AC3E}">
        <p14:creationId xmlns:p14="http://schemas.microsoft.com/office/powerpoint/2010/main" val="41642158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929517" y="1407725"/>
            <a:ext cx="8428965" cy="602729"/>
          </a:xfrm>
          <a:prstGeom prst="rect">
            <a:avLst/>
          </a:prstGeom>
        </p:spPr>
        <p:txBody>
          <a:bodyPr lIns="0" tIns="0" rIns="0" bIns="0" rtlCol="0" anchor="t">
            <a:spAutoFit/>
          </a:bodyPr>
          <a:lstStyle/>
          <a:p>
            <a:pPr marL="0" lvl="0" indent="0" algn="ctr">
              <a:lnSpc>
                <a:spcPts val="4716"/>
              </a:lnSpc>
              <a:spcBef>
                <a:spcPct val="0"/>
              </a:spcBef>
            </a:pPr>
            <a:r>
              <a:rPr lang="en-US" sz="4400" u="none" spc="107">
                <a:solidFill>
                  <a:srgbClr val="191919"/>
                </a:solidFill>
                <a:latin typeface="Clear Sans Bold"/>
              </a:rPr>
              <a:t>CÁC BƯỚC THỰC HIỆN</a:t>
            </a:r>
          </a:p>
        </p:txBody>
      </p:sp>
      <p:sp>
        <p:nvSpPr>
          <p:cNvPr id="52" name="AutoShape 5">
            <a:extLst>
              <a:ext uri="{FF2B5EF4-FFF2-40B4-BE49-F238E27FC236}">
                <a16:creationId xmlns:a16="http://schemas.microsoft.com/office/drawing/2014/main" id="{AB970717-E63E-480C-A90B-88F7CBF3C723}"/>
              </a:ext>
            </a:extLst>
          </p:cNvPr>
          <p:cNvSpPr/>
          <p:nvPr/>
        </p:nvSpPr>
        <p:spPr>
          <a:xfrm>
            <a:off x="0" y="0"/>
            <a:ext cx="18288000" cy="408766"/>
          </a:xfrm>
          <a:prstGeom prst="rect">
            <a:avLst/>
          </a:prstGeom>
          <a:solidFill>
            <a:srgbClr val="37C9EF"/>
          </a:solidFill>
        </p:spPr>
      </p:sp>
      <p:sp>
        <p:nvSpPr>
          <p:cNvPr id="44" name="AutoShape 5">
            <a:extLst>
              <a:ext uri="{FF2B5EF4-FFF2-40B4-BE49-F238E27FC236}">
                <a16:creationId xmlns:a16="http://schemas.microsoft.com/office/drawing/2014/main" id="{30993D3C-3448-463A-8F5C-28ED88015B82}"/>
              </a:ext>
            </a:extLst>
          </p:cNvPr>
          <p:cNvSpPr/>
          <p:nvPr/>
        </p:nvSpPr>
        <p:spPr>
          <a:xfrm>
            <a:off x="152400" y="571500"/>
            <a:ext cx="4652182" cy="1070984"/>
          </a:xfrm>
          <a:prstGeom prst="rect">
            <a:avLst/>
          </a:prstGeom>
          <a:solidFill>
            <a:srgbClr val="86EAE9">
              <a:alpha val="29804"/>
            </a:srgbClr>
          </a:solidFill>
        </p:spPr>
      </p:sp>
      <p:sp>
        <p:nvSpPr>
          <p:cNvPr id="45" name="AutoShape 7">
            <a:extLst>
              <a:ext uri="{FF2B5EF4-FFF2-40B4-BE49-F238E27FC236}">
                <a16:creationId xmlns:a16="http://schemas.microsoft.com/office/drawing/2014/main" id="{D3AFCF2A-65EF-4AAD-A72C-D49B9B0CEBFF}"/>
              </a:ext>
            </a:extLst>
          </p:cNvPr>
          <p:cNvSpPr/>
          <p:nvPr/>
        </p:nvSpPr>
        <p:spPr>
          <a:xfrm>
            <a:off x="243159" y="685847"/>
            <a:ext cx="4465774" cy="842290"/>
          </a:xfrm>
          <a:prstGeom prst="rect">
            <a:avLst/>
          </a:prstGeom>
          <a:solidFill>
            <a:srgbClr val="86EAE9"/>
          </a:solidFill>
          <a:ln>
            <a:solidFill>
              <a:srgbClr val="DBF9F8"/>
            </a:solidFill>
          </a:ln>
        </p:spPr>
      </p:sp>
      <p:sp>
        <p:nvSpPr>
          <p:cNvPr id="46" name="TextBox 3">
            <a:extLst>
              <a:ext uri="{FF2B5EF4-FFF2-40B4-BE49-F238E27FC236}">
                <a16:creationId xmlns:a16="http://schemas.microsoft.com/office/drawing/2014/main" id="{BC98751A-EF87-4EBE-A758-277E51A9F036}"/>
              </a:ext>
            </a:extLst>
          </p:cNvPr>
          <p:cNvSpPr txBox="1"/>
          <p:nvPr/>
        </p:nvSpPr>
        <p:spPr>
          <a:xfrm>
            <a:off x="405514" y="794517"/>
            <a:ext cx="4399068"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III. CÀI ĐẶT THỰC NGHIỆM</a:t>
            </a:r>
            <a:endParaRPr lang="en-US" sz="2400" u="none" spc="107">
              <a:solidFill>
                <a:srgbClr val="191919"/>
              </a:solidFill>
              <a:latin typeface="Clear Sans Bold"/>
            </a:endParaRPr>
          </a:p>
        </p:txBody>
      </p:sp>
      <p:grpSp>
        <p:nvGrpSpPr>
          <p:cNvPr id="12" name="Group 11">
            <a:extLst>
              <a:ext uri="{FF2B5EF4-FFF2-40B4-BE49-F238E27FC236}">
                <a16:creationId xmlns:a16="http://schemas.microsoft.com/office/drawing/2014/main" id="{0136D63E-E605-4E19-A103-5BBF4CC71D23}"/>
              </a:ext>
            </a:extLst>
          </p:cNvPr>
          <p:cNvGrpSpPr/>
          <p:nvPr/>
        </p:nvGrpSpPr>
        <p:grpSpPr>
          <a:xfrm>
            <a:off x="1187399" y="3009413"/>
            <a:ext cx="4864645" cy="2071362"/>
            <a:chOff x="1187399" y="3009413"/>
            <a:chExt cx="4864645" cy="2071362"/>
          </a:xfrm>
        </p:grpSpPr>
        <p:grpSp>
          <p:nvGrpSpPr>
            <p:cNvPr id="102" name="Group 5">
              <a:extLst>
                <a:ext uri="{FF2B5EF4-FFF2-40B4-BE49-F238E27FC236}">
                  <a16:creationId xmlns:a16="http://schemas.microsoft.com/office/drawing/2014/main" id="{ADBF1A2D-E573-45F2-B724-FD0036E03B79}"/>
                </a:ext>
              </a:extLst>
            </p:cNvPr>
            <p:cNvGrpSpPr/>
            <p:nvPr/>
          </p:nvGrpSpPr>
          <p:grpSpPr>
            <a:xfrm>
              <a:off x="1600200" y="3009413"/>
              <a:ext cx="4451844" cy="2071362"/>
              <a:chOff x="0" y="0"/>
              <a:chExt cx="6667622" cy="3102323"/>
            </a:xfrm>
          </p:grpSpPr>
          <p:sp>
            <p:nvSpPr>
              <p:cNvPr id="103" name="Freeform 6">
                <a:extLst>
                  <a:ext uri="{FF2B5EF4-FFF2-40B4-BE49-F238E27FC236}">
                    <a16:creationId xmlns:a16="http://schemas.microsoft.com/office/drawing/2014/main" id="{5FA042E5-E15C-47AE-AA46-6878FEA10472}"/>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86EAE9"/>
              </a:solidFill>
            </p:spPr>
          </p:sp>
        </p:grpSp>
        <p:grpSp>
          <p:nvGrpSpPr>
            <p:cNvPr id="104" name="Group 7">
              <a:extLst>
                <a:ext uri="{FF2B5EF4-FFF2-40B4-BE49-F238E27FC236}">
                  <a16:creationId xmlns:a16="http://schemas.microsoft.com/office/drawing/2014/main" id="{BD6D63FC-63BB-46E7-8279-BA4D21FCCB48}"/>
                </a:ext>
              </a:extLst>
            </p:cNvPr>
            <p:cNvGrpSpPr/>
            <p:nvPr/>
          </p:nvGrpSpPr>
          <p:grpSpPr>
            <a:xfrm>
              <a:off x="1187399" y="3558692"/>
              <a:ext cx="825601" cy="972803"/>
              <a:chOff x="0" y="0"/>
              <a:chExt cx="1100801" cy="1297070"/>
            </a:xfrm>
          </p:grpSpPr>
          <p:sp>
            <p:nvSpPr>
              <p:cNvPr id="105" name="Freeform 8">
                <a:extLst>
                  <a:ext uri="{FF2B5EF4-FFF2-40B4-BE49-F238E27FC236}">
                    <a16:creationId xmlns:a16="http://schemas.microsoft.com/office/drawing/2014/main" id="{9665B87E-0D01-4FD1-8A10-D6EF95504487}"/>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2">
                  <a:extLst>
                    <a:ext uri="{96DAC541-7B7A-43D3-8B79-37D633B846F1}">
                      <asvg:svgBlip xmlns:asvg="http://schemas.microsoft.com/office/drawing/2016/SVG/main" r:embed="rId3"/>
                    </a:ext>
                  </a:extLst>
                </a:blip>
                <a:stretch>
                  <a:fillRect l="-8914" r="-8914"/>
                </a:stretch>
              </a:blipFill>
            </p:spPr>
          </p:sp>
          <p:sp>
            <p:nvSpPr>
              <p:cNvPr id="106" name="TextBox 9">
                <a:extLst>
                  <a:ext uri="{FF2B5EF4-FFF2-40B4-BE49-F238E27FC236}">
                    <a16:creationId xmlns:a16="http://schemas.microsoft.com/office/drawing/2014/main" id="{BEAEBE5A-3DAD-42C0-B9A0-0081BF70EF0A}"/>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01</a:t>
                </a:r>
              </a:p>
            </p:txBody>
          </p:sp>
        </p:grpSp>
        <p:sp>
          <p:nvSpPr>
            <p:cNvPr id="108" name="TextBox 11">
              <a:extLst>
                <a:ext uri="{FF2B5EF4-FFF2-40B4-BE49-F238E27FC236}">
                  <a16:creationId xmlns:a16="http://schemas.microsoft.com/office/drawing/2014/main" id="{0FA595BE-FE4E-4D95-8A5C-C39E2C8FC7C6}"/>
                </a:ext>
              </a:extLst>
            </p:cNvPr>
            <p:cNvSpPr txBox="1"/>
            <p:nvPr/>
          </p:nvSpPr>
          <p:spPr>
            <a:xfrm>
              <a:off x="2110454" y="3644860"/>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THU THẬP TT &amp;</a:t>
              </a:r>
            </a:p>
            <a:p>
              <a:pPr marL="0" lvl="0" indent="0" algn="ctr">
                <a:lnSpc>
                  <a:spcPts val="3354"/>
                </a:lnSpc>
                <a:spcBef>
                  <a:spcPct val="0"/>
                </a:spcBef>
              </a:pPr>
              <a:r>
                <a:rPr lang="en-US" sz="2600" u="none" spc="101">
                  <a:solidFill>
                    <a:srgbClr val="191919"/>
                  </a:solidFill>
                  <a:latin typeface="Arimo Bold"/>
                </a:rPr>
                <a:t>PT YÊU CẦU</a:t>
              </a:r>
            </a:p>
          </p:txBody>
        </p:sp>
      </p:grpSp>
      <p:grpSp>
        <p:nvGrpSpPr>
          <p:cNvPr id="13" name="Group 12">
            <a:extLst>
              <a:ext uri="{FF2B5EF4-FFF2-40B4-BE49-F238E27FC236}">
                <a16:creationId xmlns:a16="http://schemas.microsoft.com/office/drawing/2014/main" id="{6B986438-05AC-4813-938A-7671A3EDF221}"/>
              </a:ext>
            </a:extLst>
          </p:cNvPr>
          <p:cNvGrpSpPr/>
          <p:nvPr/>
        </p:nvGrpSpPr>
        <p:grpSpPr>
          <a:xfrm>
            <a:off x="6042519" y="3009413"/>
            <a:ext cx="5550807" cy="2071362"/>
            <a:chOff x="6042519" y="3009413"/>
            <a:chExt cx="5550807" cy="2071362"/>
          </a:xfrm>
        </p:grpSpPr>
        <p:grpSp>
          <p:nvGrpSpPr>
            <p:cNvPr id="110" name="Group 13">
              <a:extLst>
                <a:ext uri="{FF2B5EF4-FFF2-40B4-BE49-F238E27FC236}">
                  <a16:creationId xmlns:a16="http://schemas.microsoft.com/office/drawing/2014/main" id="{763A5585-28BA-4F47-9833-300F11F377DB}"/>
                </a:ext>
              </a:extLst>
            </p:cNvPr>
            <p:cNvGrpSpPr/>
            <p:nvPr/>
          </p:nvGrpSpPr>
          <p:grpSpPr>
            <a:xfrm>
              <a:off x="7141482" y="3009413"/>
              <a:ext cx="4451844" cy="2071362"/>
              <a:chOff x="0" y="0"/>
              <a:chExt cx="6667622" cy="3102323"/>
            </a:xfrm>
          </p:grpSpPr>
          <p:sp>
            <p:nvSpPr>
              <p:cNvPr id="111" name="Freeform 14">
                <a:extLst>
                  <a:ext uri="{FF2B5EF4-FFF2-40B4-BE49-F238E27FC236}">
                    <a16:creationId xmlns:a16="http://schemas.microsoft.com/office/drawing/2014/main" id="{A4090A94-EFF9-48C5-BA7D-052AA0AAAF08}"/>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3EDAD8"/>
              </a:solidFill>
            </p:spPr>
          </p:sp>
        </p:grpSp>
        <p:grpSp>
          <p:nvGrpSpPr>
            <p:cNvPr id="112" name="Group 15">
              <a:extLst>
                <a:ext uri="{FF2B5EF4-FFF2-40B4-BE49-F238E27FC236}">
                  <a16:creationId xmlns:a16="http://schemas.microsoft.com/office/drawing/2014/main" id="{E7A40ACB-99A1-42BF-9B92-4A5A68A6A486}"/>
                </a:ext>
              </a:extLst>
            </p:cNvPr>
            <p:cNvGrpSpPr/>
            <p:nvPr/>
          </p:nvGrpSpPr>
          <p:grpSpPr>
            <a:xfrm>
              <a:off x="6728682" y="3558692"/>
              <a:ext cx="825601" cy="972803"/>
              <a:chOff x="0" y="0"/>
              <a:chExt cx="1100801" cy="1297070"/>
            </a:xfrm>
          </p:grpSpPr>
          <p:sp>
            <p:nvSpPr>
              <p:cNvPr id="113" name="Freeform 16">
                <a:extLst>
                  <a:ext uri="{FF2B5EF4-FFF2-40B4-BE49-F238E27FC236}">
                    <a16:creationId xmlns:a16="http://schemas.microsoft.com/office/drawing/2014/main" id="{07DF6676-8F72-4818-9316-7FD675DDE748}"/>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4">
                  <a:extLst>
                    <a:ext uri="{96DAC541-7B7A-43D3-8B79-37D633B846F1}">
                      <asvg:svgBlip xmlns:asvg="http://schemas.microsoft.com/office/drawing/2016/SVG/main" r:embed="rId5"/>
                    </a:ext>
                  </a:extLst>
                </a:blip>
                <a:stretch>
                  <a:fillRect l="-8914" r="-8914"/>
                </a:stretch>
              </a:blipFill>
            </p:spPr>
          </p:sp>
          <p:sp>
            <p:nvSpPr>
              <p:cNvPr id="114" name="TextBox 17">
                <a:extLst>
                  <a:ext uri="{FF2B5EF4-FFF2-40B4-BE49-F238E27FC236}">
                    <a16:creationId xmlns:a16="http://schemas.microsoft.com/office/drawing/2014/main" id="{7D9A42E6-F462-4247-BFD6-E25A97D5F730}"/>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02</a:t>
                </a:r>
              </a:p>
            </p:txBody>
          </p:sp>
        </p:grpSp>
        <p:sp>
          <p:nvSpPr>
            <p:cNvPr id="116" name="TextBox 19">
              <a:extLst>
                <a:ext uri="{FF2B5EF4-FFF2-40B4-BE49-F238E27FC236}">
                  <a16:creationId xmlns:a16="http://schemas.microsoft.com/office/drawing/2014/main" id="{E5D08261-D4D2-434A-BDAF-A2C44ABFF01F}"/>
                </a:ext>
              </a:extLst>
            </p:cNvPr>
            <p:cNvSpPr txBox="1"/>
            <p:nvPr/>
          </p:nvSpPr>
          <p:spPr>
            <a:xfrm>
              <a:off x="7737268" y="3625620"/>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spc="101">
                  <a:solidFill>
                    <a:srgbClr val="191919"/>
                  </a:solidFill>
                  <a:latin typeface="Arimo Bold"/>
                </a:rPr>
                <a:t>PHÂN TÍCH</a:t>
              </a:r>
            </a:p>
            <a:p>
              <a:pPr marL="0" lvl="0" indent="0" algn="ctr">
                <a:lnSpc>
                  <a:spcPts val="3354"/>
                </a:lnSpc>
                <a:spcBef>
                  <a:spcPct val="0"/>
                </a:spcBef>
              </a:pPr>
              <a:r>
                <a:rPr lang="en-US" sz="2600" u="none" spc="101">
                  <a:solidFill>
                    <a:srgbClr val="191919"/>
                  </a:solidFill>
                  <a:latin typeface="Arimo Bold"/>
                </a:rPr>
                <a:t>THIẾT KẾ</a:t>
              </a:r>
            </a:p>
          </p:txBody>
        </p:sp>
        <p:sp>
          <p:nvSpPr>
            <p:cNvPr id="142" name="AutoShape 45">
              <a:extLst>
                <a:ext uri="{FF2B5EF4-FFF2-40B4-BE49-F238E27FC236}">
                  <a16:creationId xmlns:a16="http://schemas.microsoft.com/office/drawing/2014/main" id="{C8D0C94D-B411-4B99-9427-1CB997CBC474}"/>
                </a:ext>
              </a:extLst>
            </p:cNvPr>
            <p:cNvSpPr/>
            <p:nvPr/>
          </p:nvSpPr>
          <p:spPr>
            <a:xfrm>
              <a:off x="6042519" y="4045094"/>
              <a:ext cx="686163" cy="47202"/>
            </a:xfrm>
            <a:prstGeom prst="rect">
              <a:avLst/>
            </a:prstGeom>
            <a:solidFill>
              <a:srgbClr val="86EAE9"/>
            </a:solidFill>
          </p:spPr>
        </p:sp>
      </p:grpSp>
      <p:grpSp>
        <p:nvGrpSpPr>
          <p:cNvPr id="20" name="Group 19">
            <a:extLst>
              <a:ext uri="{FF2B5EF4-FFF2-40B4-BE49-F238E27FC236}">
                <a16:creationId xmlns:a16="http://schemas.microsoft.com/office/drawing/2014/main" id="{AC9683E0-73B4-486D-A4EA-D69ABB0C31C2}"/>
              </a:ext>
            </a:extLst>
          </p:cNvPr>
          <p:cNvGrpSpPr/>
          <p:nvPr/>
        </p:nvGrpSpPr>
        <p:grpSpPr>
          <a:xfrm>
            <a:off x="11593326" y="3009413"/>
            <a:ext cx="5682978" cy="2071362"/>
            <a:chOff x="11593326" y="3009413"/>
            <a:chExt cx="5682978" cy="2071362"/>
          </a:xfrm>
        </p:grpSpPr>
        <p:grpSp>
          <p:nvGrpSpPr>
            <p:cNvPr id="118" name="Group 21">
              <a:extLst>
                <a:ext uri="{FF2B5EF4-FFF2-40B4-BE49-F238E27FC236}">
                  <a16:creationId xmlns:a16="http://schemas.microsoft.com/office/drawing/2014/main" id="{EA194BB7-EE23-4010-94CF-74AE5F5F3A5F}"/>
                </a:ext>
              </a:extLst>
            </p:cNvPr>
            <p:cNvGrpSpPr/>
            <p:nvPr/>
          </p:nvGrpSpPr>
          <p:grpSpPr>
            <a:xfrm>
              <a:off x="12692290" y="3009413"/>
              <a:ext cx="4584014" cy="2071362"/>
              <a:chOff x="0" y="0"/>
              <a:chExt cx="6865576" cy="3102323"/>
            </a:xfrm>
          </p:grpSpPr>
          <p:sp>
            <p:nvSpPr>
              <p:cNvPr id="119" name="Freeform 22">
                <a:extLst>
                  <a:ext uri="{FF2B5EF4-FFF2-40B4-BE49-F238E27FC236}">
                    <a16:creationId xmlns:a16="http://schemas.microsoft.com/office/drawing/2014/main" id="{206D3B85-986B-4085-A137-A87B9BAB6BE7}"/>
                  </a:ext>
                </a:extLst>
              </p:cNvPr>
              <p:cNvSpPr/>
              <p:nvPr/>
            </p:nvSpPr>
            <p:spPr>
              <a:xfrm>
                <a:off x="0" y="0"/>
                <a:ext cx="6865576" cy="3102323"/>
              </a:xfrm>
              <a:custGeom>
                <a:avLst/>
                <a:gdLst/>
                <a:ahLst/>
                <a:cxnLst/>
                <a:rect l="l" t="t" r="r" b="b"/>
                <a:pathLst>
                  <a:path w="6865576" h="3102323">
                    <a:moveTo>
                      <a:pt x="0" y="0"/>
                    </a:moveTo>
                    <a:lnTo>
                      <a:pt x="0" y="3102323"/>
                    </a:lnTo>
                    <a:lnTo>
                      <a:pt x="6865576" y="3102323"/>
                    </a:lnTo>
                    <a:lnTo>
                      <a:pt x="6865576" y="0"/>
                    </a:lnTo>
                    <a:lnTo>
                      <a:pt x="0" y="0"/>
                    </a:lnTo>
                    <a:close/>
                    <a:moveTo>
                      <a:pt x="6804616" y="3041363"/>
                    </a:moveTo>
                    <a:lnTo>
                      <a:pt x="59690" y="3041363"/>
                    </a:lnTo>
                    <a:lnTo>
                      <a:pt x="59690" y="59690"/>
                    </a:lnTo>
                    <a:lnTo>
                      <a:pt x="6804616" y="59690"/>
                    </a:lnTo>
                    <a:lnTo>
                      <a:pt x="6804616" y="3041363"/>
                    </a:lnTo>
                    <a:close/>
                  </a:path>
                </a:pathLst>
              </a:custGeom>
              <a:solidFill>
                <a:srgbClr val="37C9EF"/>
              </a:solidFill>
            </p:spPr>
          </p:sp>
        </p:grpSp>
        <p:grpSp>
          <p:nvGrpSpPr>
            <p:cNvPr id="120" name="Group 23">
              <a:extLst>
                <a:ext uri="{FF2B5EF4-FFF2-40B4-BE49-F238E27FC236}">
                  <a16:creationId xmlns:a16="http://schemas.microsoft.com/office/drawing/2014/main" id="{E8B99130-8F63-4013-945D-1F929B6F8141}"/>
                </a:ext>
              </a:extLst>
            </p:cNvPr>
            <p:cNvGrpSpPr/>
            <p:nvPr/>
          </p:nvGrpSpPr>
          <p:grpSpPr>
            <a:xfrm>
              <a:off x="12279489" y="3558692"/>
              <a:ext cx="825601" cy="972803"/>
              <a:chOff x="0" y="0"/>
              <a:chExt cx="1100801" cy="1297070"/>
            </a:xfrm>
          </p:grpSpPr>
          <p:sp>
            <p:nvSpPr>
              <p:cNvPr id="121" name="Freeform 24">
                <a:extLst>
                  <a:ext uri="{FF2B5EF4-FFF2-40B4-BE49-F238E27FC236}">
                    <a16:creationId xmlns:a16="http://schemas.microsoft.com/office/drawing/2014/main" id="{1CD7E050-30EB-4B03-B131-1BC026559AAB}"/>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6">
                  <a:extLst>
                    <a:ext uri="{96DAC541-7B7A-43D3-8B79-37D633B846F1}">
                      <asvg:svgBlip xmlns:asvg="http://schemas.microsoft.com/office/drawing/2016/SVG/main" r:embed="rId7"/>
                    </a:ext>
                  </a:extLst>
                </a:blip>
                <a:stretch>
                  <a:fillRect l="-8914" r="-8914"/>
                </a:stretch>
              </a:blipFill>
            </p:spPr>
          </p:sp>
          <p:sp>
            <p:nvSpPr>
              <p:cNvPr id="122" name="TextBox 25">
                <a:extLst>
                  <a:ext uri="{FF2B5EF4-FFF2-40B4-BE49-F238E27FC236}">
                    <a16:creationId xmlns:a16="http://schemas.microsoft.com/office/drawing/2014/main" id="{2A3A33A3-9EB5-42A7-A1E5-953986A323A1}"/>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03</a:t>
                </a:r>
              </a:p>
            </p:txBody>
          </p:sp>
        </p:grpSp>
        <p:sp>
          <p:nvSpPr>
            <p:cNvPr id="124" name="TextBox 27">
              <a:extLst>
                <a:ext uri="{FF2B5EF4-FFF2-40B4-BE49-F238E27FC236}">
                  <a16:creationId xmlns:a16="http://schemas.microsoft.com/office/drawing/2014/main" id="{EF096F20-40E1-4F94-B2A7-05CAC0557869}"/>
                </a:ext>
              </a:extLst>
            </p:cNvPr>
            <p:cNvSpPr txBox="1"/>
            <p:nvPr/>
          </p:nvSpPr>
          <p:spPr>
            <a:xfrm>
              <a:off x="13129984" y="3607316"/>
              <a:ext cx="3938069"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TRIỂN KHAI</a:t>
              </a:r>
            </a:p>
            <a:p>
              <a:pPr marL="0" lvl="0" indent="0" algn="ctr">
                <a:lnSpc>
                  <a:spcPts val="3354"/>
                </a:lnSpc>
                <a:spcBef>
                  <a:spcPct val="0"/>
                </a:spcBef>
              </a:pPr>
              <a:r>
                <a:rPr lang="en-US" sz="2600" spc="101">
                  <a:solidFill>
                    <a:srgbClr val="191919"/>
                  </a:solidFill>
                  <a:latin typeface="Arimo Bold"/>
                </a:rPr>
                <a:t>(CODING)</a:t>
              </a:r>
              <a:endParaRPr lang="en-US" sz="2600" u="none" spc="101">
                <a:solidFill>
                  <a:srgbClr val="191919"/>
                </a:solidFill>
                <a:latin typeface="Arimo Bold"/>
              </a:endParaRPr>
            </a:p>
          </p:txBody>
        </p:sp>
        <p:sp>
          <p:nvSpPr>
            <p:cNvPr id="143" name="AutoShape 46">
              <a:extLst>
                <a:ext uri="{FF2B5EF4-FFF2-40B4-BE49-F238E27FC236}">
                  <a16:creationId xmlns:a16="http://schemas.microsoft.com/office/drawing/2014/main" id="{A8395B0D-6CF7-4162-8697-67760F057D77}"/>
                </a:ext>
              </a:extLst>
            </p:cNvPr>
            <p:cNvSpPr/>
            <p:nvPr/>
          </p:nvSpPr>
          <p:spPr>
            <a:xfrm>
              <a:off x="11593326" y="3997892"/>
              <a:ext cx="686163" cy="47202"/>
            </a:xfrm>
            <a:prstGeom prst="rect">
              <a:avLst/>
            </a:prstGeom>
            <a:solidFill>
              <a:srgbClr val="37C9EF"/>
            </a:solidFill>
          </p:spPr>
        </p:sp>
      </p:grpSp>
      <p:grpSp>
        <p:nvGrpSpPr>
          <p:cNvPr id="26" name="Group 25">
            <a:extLst>
              <a:ext uri="{FF2B5EF4-FFF2-40B4-BE49-F238E27FC236}">
                <a16:creationId xmlns:a16="http://schemas.microsoft.com/office/drawing/2014/main" id="{69D99B4F-82EA-4159-8100-BC4C3ABE62F9}"/>
              </a:ext>
            </a:extLst>
          </p:cNvPr>
          <p:cNvGrpSpPr/>
          <p:nvPr/>
        </p:nvGrpSpPr>
        <p:grpSpPr>
          <a:xfrm>
            <a:off x="6835960" y="6079733"/>
            <a:ext cx="5575700" cy="2071362"/>
            <a:chOff x="6835960" y="6079733"/>
            <a:chExt cx="5575700" cy="2071362"/>
          </a:xfrm>
        </p:grpSpPr>
        <p:grpSp>
          <p:nvGrpSpPr>
            <p:cNvPr id="126" name="Group 29">
              <a:extLst>
                <a:ext uri="{FF2B5EF4-FFF2-40B4-BE49-F238E27FC236}">
                  <a16:creationId xmlns:a16="http://schemas.microsoft.com/office/drawing/2014/main" id="{B5AB52EB-5542-4E9B-A0C4-92A429A64122}"/>
                </a:ext>
              </a:extLst>
            </p:cNvPr>
            <p:cNvGrpSpPr/>
            <p:nvPr/>
          </p:nvGrpSpPr>
          <p:grpSpPr>
            <a:xfrm>
              <a:off x="7141482" y="6079733"/>
              <a:ext cx="4451844" cy="2071362"/>
              <a:chOff x="0" y="0"/>
              <a:chExt cx="6667622" cy="3102323"/>
            </a:xfrm>
          </p:grpSpPr>
          <p:sp>
            <p:nvSpPr>
              <p:cNvPr id="127" name="Freeform 30">
                <a:extLst>
                  <a:ext uri="{FF2B5EF4-FFF2-40B4-BE49-F238E27FC236}">
                    <a16:creationId xmlns:a16="http://schemas.microsoft.com/office/drawing/2014/main" id="{F6E217E5-A386-4789-BACC-CEDBC8474470}"/>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13538A"/>
              </a:solidFill>
            </p:spPr>
          </p:sp>
        </p:grpSp>
        <p:grpSp>
          <p:nvGrpSpPr>
            <p:cNvPr id="128" name="Group 31">
              <a:extLst>
                <a:ext uri="{FF2B5EF4-FFF2-40B4-BE49-F238E27FC236}">
                  <a16:creationId xmlns:a16="http://schemas.microsoft.com/office/drawing/2014/main" id="{5F80267D-2B66-4467-B6B2-C93AC1F71928}"/>
                </a:ext>
              </a:extLst>
            </p:cNvPr>
            <p:cNvGrpSpPr/>
            <p:nvPr/>
          </p:nvGrpSpPr>
          <p:grpSpPr>
            <a:xfrm>
              <a:off x="6835960" y="6629013"/>
              <a:ext cx="825601" cy="972803"/>
              <a:chOff x="0" y="0"/>
              <a:chExt cx="1100801" cy="1297070"/>
            </a:xfrm>
          </p:grpSpPr>
          <p:sp>
            <p:nvSpPr>
              <p:cNvPr id="129" name="Freeform 32">
                <a:extLst>
                  <a:ext uri="{FF2B5EF4-FFF2-40B4-BE49-F238E27FC236}">
                    <a16:creationId xmlns:a16="http://schemas.microsoft.com/office/drawing/2014/main" id="{44A90885-68FB-42DD-AFDC-57D2576D321A}"/>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8">
                  <a:extLst>
                    <a:ext uri="{96DAC541-7B7A-43D3-8B79-37D633B846F1}">
                      <asvg:svgBlip xmlns:asvg="http://schemas.microsoft.com/office/drawing/2016/SVG/main" r:embed="rId9"/>
                    </a:ext>
                  </a:extLst>
                </a:blip>
                <a:stretch>
                  <a:fillRect l="-8914" r="-8914"/>
                </a:stretch>
              </a:blipFill>
            </p:spPr>
          </p:sp>
          <p:sp>
            <p:nvSpPr>
              <p:cNvPr id="130" name="TextBox 33">
                <a:extLst>
                  <a:ext uri="{FF2B5EF4-FFF2-40B4-BE49-F238E27FC236}">
                    <a16:creationId xmlns:a16="http://schemas.microsoft.com/office/drawing/2014/main" id="{37778250-58C1-4094-AF69-864173E11F2A}"/>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05</a:t>
                </a:r>
              </a:p>
            </p:txBody>
          </p:sp>
        </p:grpSp>
        <p:sp>
          <p:nvSpPr>
            <p:cNvPr id="132" name="TextBox 35">
              <a:extLst>
                <a:ext uri="{FF2B5EF4-FFF2-40B4-BE49-F238E27FC236}">
                  <a16:creationId xmlns:a16="http://schemas.microsoft.com/office/drawing/2014/main" id="{C11E9E67-843A-4D38-96B1-9EAB49E68605}"/>
                </a:ext>
              </a:extLst>
            </p:cNvPr>
            <p:cNvSpPr txBox="1"/>
            <p:nvPr/>
          </p:nvSpPr>
          <p:spPr>
            <a:xfrm>
              <a:off x="7833486" y="6690170"/>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LẬP TÀI LIỆU &amp;</a:t>
              </a:r>
            </a:p>
            <a:p>
              <a:pPr marL="0" lvl="0" indent="0" algn="ctr">
                <a:lnSpc>
                  <a:spcPts val="3354"/>
                </a:lnSpc>
                <a:spcBef>
                  <a:spcPct val="0"/>
                </a:spcBef>
              </a:pPr>
              <a:r>
                <a:rPr lang="en-US" sz="2600" spc="101">
                  <a:solidFill>
                    <a:srgbClr val="191919"/>
                  </a:solidFill>
                  <a:latin typeface="Arimo Bold"/>
                </a:rPr>
                <a:t>VẬN HÀNH</a:t>
              </a:r>
              <a:endParaRPr lang="en-US" sz="2600" u="none" spc="101">
                <a:solidFill>
                  <a:srgbClr val="191919"/>
                </a:solidFill>
                <a:latin typeface="Arimo Bold"/>
              </a:endParaRPr>
            </a:p>
          </p:txBody>
        </p:sp>
        <p:sp>
          <p:nvSpPr>
            <p:cNvPr id="144" name="AutoShape 47">
              <a:extLst>
                <a:ext uri="{FF2B5EF4-FFF2-40B4-BE49-F238E27FC236}">
                  <a16:creationId xmlns:a16="http://schemas.microsoft.com/office/drawing/2014/main" id="{15022A17-1B37-4ED9-A839-05B263B46C05}"/>
                </a:ext>
              </a:extLst>
            </p:cNvPr>
            <p:cNvSpPr/>
            <p:nvPr/>
          </p:nvSpPr>
          <p:spPr>
            <a:xfrm flipV="1">
              <a:off x="11586059" y="7162616"/>
              <a:ext cx="825601" cy="47202"/>
            </a:xfrm>
            <a:prstGeom prst="rect">
              <a:avLst/>
            </a:prstGeom>
            <a:solidFill>
              <a:srgbClr val="13538A"/>
            </a:solidFill>
          </p:spPr>
        </p:sp>
      </p:grpSp>
      <p:grpSp>
        <p:nvGrpSpPr>
          <p:cNvPr id="22" name="Group 21">
            <a:extLst>
              <a:ext uri="{FF2B5EF4-FFF2-40B4-BE49-F238E27FC236}">
                <a16:creationId xmlns:a16="http://schemas.microsoft.com/office/drawing/2014/main" id="{937FDDCA-794E-461B-93FB-B31F131C6FC8}"/>
              </a:ext>
            </a:extLst>
          </p:cNvPr>
          <p:cNvGrpSpPr/>
          <p:nvPr/>
        </p:nvGrpSpPr>
        <p:grpSpPr>
          <a:xfrm>
            <a:off x="12411660" y="5080774"/>
            <a:ext cx="4864644" cy="3070321"/>
            <a:chOff x="12411660" y="5080774"/>
            <a:chExt cx="4864644" cy="3070321"/>
          </a:xfrm>
        </p:grpSpPr>
        <p:grpSp>
          <p:nvGrpSpPr>
            <p:cNvPr id="134" name="Group 37">
              <a:extLst>
                <a:ext uri="{FF2B5EF4-FFF2-40B4-BE49-F238E27FC236}">
                  <a16:creationId xmlns:a16="http://schemas.microsoft.com/office/drawing/2014/main" id="{39E0FA61-9277-468B-B3AE-C3194AE74167}"/>
                </a:ext>
              </a:extLst>
            </p:cNvPr>
            <p:cNvGrpSpPr/>
            <p:nvPr/>
          </p:nvGrpSpPr>
          <p:grpSpPr>
            <a:xfrm>
              <a:off x="12824460" y="6079733"/>
              <a:ext cx="4451844" cy="2071362"/>
              <a:chOff x="0" y="0"/>
              <a:chExt cx="6667622" cy="3102323"/>
            </a:xfrm>
          </p:grpSpPr>
          <p:sp>
            <p:nvSpPr>
              <p:cNvPr id="135" name="Freeform 38">
                <a:extLst>
                  <a:ext uri="{FF2B5EF4-FFF2-40B4-BE49-F238E27FC236}">
                    <a16:creationId xmlns:a16="http://schemas.microsoft.com/office/drawing/2014/main" id="{D055F1D3-DD41-439F-A99A-416958AF5DD5}"/>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2C92D5"/>
              </a:solidFill>
            </p:spPr>
          </p:sp>
        </p:grpSp>
        <p:grpSp>
          <p:nvGrpSpPr>
            <p:cNvPr id="136" name="Group 39">
              <a:extLst>
                <a:ext uri="{FF2B5EF4-FFF2-40B4-BE49-F238E27FC236}">
                  <a16:creationId xmlns:a16="http://schemas.microsoft.com/office/drawing/2014/main" id="{81A18DF0-001E-4E3D-8278-A464C28A0303}"/>
                </a:ext>
              </a:extLst>
            </p:cNvPr>
            <p:cNvGrpSpPr/>
            <p:nvPr/>
          </p:nvGrpSpPr>
          <p:grpSpPr>
            <a:xfrm>
              <a:off x="12411660" y="6629013"/>
              <a:ext cx="825601" cy="972803"/>
              <a:chOff x="0" y="0"/>
              <a:chExt cx="1100801" cy="1297070"/>
            </a:xfrm>
          </p:grpSpPr>
          <p:sp>
            <p:nvSpPr>
              <p:cNvPr id="137" name="Freeform 40">
                <a:extLst>
                  <a:ext uri="{FF2B5EF4-FFF2-40B4-BE49-F238E27FC236}">
                    <a16:creationId xmlns:a16="http://schemas.microsoft.com/office/drawing/2014/main" id="{D648FC0D-6619-4A53-9EEB-B253B94F798C}"/>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10">
                  <a:extLst>
                    <a:ext uri="{96DAC541-7B7A-43D3-8B79-37D633B846F1}">
                      <asvg:svgBlip xmlns:asvg="http://schemas.microsoft.com/office/drawing/2016/SVG/main" r:embed="rId11"/>
                    </a:ext>
                  </a:extLst>
                </a:blip>
                <a:stretch>
                  <a:fillRect l="-8914" r="-8914"/>
                </a:stretch>
              </a:blipFill>
            </p:spPr>
          </p:sp>
          <p:sp>
            <p:nvSpPr>
              <p:cNvPr id="138" name="TextBox 41">
                <a:extLst>
                  <a:ext uri="{FF2B5EF4-FFF2-40B4-BE49-F238E27FC236}">
                    <a16:creationId xmlns:a16="http://schemas.microsoft.com/office/drawing/2014/main" id="{2545CEE2-D41F-4954-8946-010B79DAAF47}"/>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04</a:t>
                </a:r>
              </a:p>
            </p:txBody>
          </p:sp>
        </p:grpSp>
        <p:sp>
          <p:nvSpPr>
            <p:cNvPr id="140" name="TextBox 43">
              <a:extLst>
                <a:ext uri="{FF2B5EF4-FFF2-40B4-BE49-F238E27FC236}">
                  <a16:creationId xmlns:a16="http://schemas.microsoft.com/office/drawing/2014/main" id="{E2EB37E4-82CD-4679-ACA3-67A46CF06DC7}"/>
                </a:ext>
              </a:extLst>
            </p:cNvPr>
            <p:cNvSpPr txBox="1"/>
            <p:nvPr/>
          </p:nvSpPr>
          <p:spPr>
            <a:xfrm>
              <a:off x="13435506" y="6671913"/>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TÍCH HỢP &amp;</a:t>
              </a:r>
            </a:p>
            <a:p>
              <a:pPr marL="0" lvl="0" indent="0" algn="ctr">
                <a:lnSpc>
                  <a:spcPts val="3354"/>
                </a:lnSpc>
                <a:spcBef>
                  <a:spcPct val="0"/>
                </a:spcBef>
              </a:pPr>
              <a:r>
                <a:rPr lang="en-US" sz="2600" spc="101">
                  <a:solidFill>
                    <a:srgbClr val="191919"/>
                  </a:solidFill>
                  <a:latin typeface="Arimo Bold"/>
                </a:rPr>
                <a:t>KIỂM THỬ</a:t>
              </a:r>
              <a:endParaRPr lang="en-US" sz="2600" u="none" spc="101">
                <a:solidFill>
                  <a:srgbClr val="191919"/>
                </a:solidFill>
                <a:latin typeface="Arimo Bold"/>
              </a:endParaRPr>
            </a:p>
          </p:txBody>
        </p:sp>
        <p:sp>
          <p:nvSpPr>
            <p:cNvPr id="145" name="AutoShape 48">
              <a:extLst>
                <a:ext uri="{FF2B5EF4-FFF2-40B4-BE49-F238E27FC236}">
                  <a16:creationId xmlns:a16="http://schemas.microsoft.com/office/drawing/2014/main" id="{470A2802-1B15-4549-A02D-DDA6509F3ADA}"/>
                </a:ext>
              </a:extLst>
            </p:cNvPr>
            <p:cNvSpPr/>
            <p:nvPr/>
          </p:nvSpPr>
          <p:spPr>
            <a:xfrm rot="16200000" flipV="1">
              <a:off x="14573762" y="5557394"/>
              <a:ext cx="998959" cy="45719"/>
            </a:xfrm>
            <a:prstGeom prst="rect">
              <a:avLst/>
            </a:prstGeom>
            <a:solidFill>
              <a:srgbClr val="37C9EF"/>
            </a:solidFill>
          </p:spPr>
        </p:sp>
      </p:grpSp>
      <p:grpSp>
        <p:nvGrpSpPr>
          <p:cNvPr id="28" name="Group 27">
            <a:extLst>
              <a:ext uri="{FF2B5EF4-FFF2-40B4-BE49-F238E27FC236}">
                <a16:creationId xmlns:a16="http://schemas.microsoft.com/office/drawing/2014/main" id="{BB01C302-4D78-4F35-8F66-352E5126DDC9}"/>
              </a:ext>
            </a:extLst>
          </p:cNvPr>
          <p:cNvGrpSpPr/>
          <p:nvPr/>
        </p:nvGrpSpPr>
        <p:grpSpPr>
          <a:xfrm>
            <a:off x="1308209" y="5961302"/>
            <a:ext cx="5575700" cy="2071362"/>
            <a:chOff x="1308209" y="5961302"/>
            <a:chExt cx="5575700" cy="2071362"/>
          </a:xfrm>
        </p:grpSpPr>
        <p:grpSp>
          <p:nvGrpSpPr>
            <p:cNvPr id="147" name="Group 29">
              <a:extLst>
                <a:ext uri="{FF2B5EF4-FFF2-40B4-BE49-F238E27FC236}">
                  <a16:creationId xmlns:a16="http://schemas.microsoft.com/office/drawing/2014/main" id="{82568FD0-A84F-4D3C-92D9-66D20C644702}"/>
                </a:ext>
              </a:extLst>
            </p:cNvPr>
            <p:cNvGrpSpPr/>
            <p:nvPr/>
          </p:nvGrpSpPr>
          <p:grpSpPr>
            <a:xfrm>
              <a:off x="1613731" y="5961302"/>
              <a:ext cx="4451844" cy="2071362"/>
              <a:chOff x="0" y="0"/>
              <a:chExt cx="6667622" cy="3102323"/>
            </a:xfrm>
          </p:grpSpPr>
          <p:sp>
            <p:nvSpPr>
              <p:cNvPr id="148" name="Freeform 30">
                <a:extLst>
                  <a:ext uri="{FF2B5EF4-FFF2-40B4-BE49-F238E27FC236}">
                    <a16:creationId xmlns:a16="http://schemas.microsoft.com/office/drawing/2014/main" id="{C0EDFA72-B1D0-41F5-88F3-0B0B5FF8AD5B}"/>
                  </a:ext>
                </a:extLst>
              </p:cNvPr>
              <p:cNvSpPr/>
              <p:nvPr/>
            </p:nvSpPr>
            <p:spPr>
              <a:xfrm>
                <a:off x="0" y="0"/>
                <a:ext cx="6667622" cy="3102323"/>
              </a:xfrm>
              <a:custGeom>
                <a:avLst/>
                <a:gdLst/>
                <a:ahLst/>
                <a:cxnLst/>
                <a:rect l="l" t="t" r="r" b="b"/>
                <a:pathLst>
                  <a:path w="6667622" h="3102323">
                    <a:moveTo>
                      <a:pt x="0" y="0"/>
                    </a:moveTo>
                    <a:lnTo>
                      <a:pt x="0" y="3102323"/>
                    </a:lnTo>
                    <a:lnTo>
                      <a:pt x="6667622" y="3102323"/>
                    </a:lnTo>
                    <a:lnTo>
                      <a:pt x="6667622" y="0"/>
                    </a:lnTo>
                    <a:lnTo>
                      <a:pt x="0" y="0"/>
                    </a:lnTo>
                    <a:close/>
                    <a:moveTo>
                      <a:pt x="6606661" y="3041363"/>
                    </a:moveTo>
                    <a:lnTo>
                      <a:pt x="59690" y="3041363"/>
                    </a:lnTo>
                    <a:lnTo>
                      <a:pt x="59690" y="59690"/>
                    </a:lnTo>
                    <a:lnTo>
                      <a:pt x="6606661" y="59690"/>
                    </a:lnTo>
                    <a:lnTo>
                      <a:pt x="6606661" y="3041363"/>
                    </a:lnTo>
                    <a:close/>
                  </a:path>
                </a:pathLst>
              </a:custGeom>
              <a:solidFill>
                <a:srgbClr val="13538A"/>
              </a:solidFill>
            </p:spPr>
          </p:sp>
        </p:grpSp>
        <p:grpSp>
          <p:nvGrpSpPr>
            <p:cNvPr id="149" name="Group 31">
              <a:extLst>
                <a:ext uri="{FF2B5EF4-FFF2-40B4-BE49-F238E27FC236}">
                  <a16:creationId xmlns:a16="http://schemas.microsoft.com/office/drawing/2014/main" id="{6E0238B4-99F7-406D-8C33-76559855826F}"/>
                </a:ext>
              </a:extLst>
            </p:cNvPr>
            <p:cNvGrpSpPr/>
            <p:nvPr/>
          </p:nvGrpSpPr>
          <p:grpSpPr>
            <a:xfrm>
              <a:off x="1308209" y="6510582"/>
              <a:ext cx="825601" cy="972803"/>
              <a:chOff x="0" y="0"/>
              <a:chExt cx="1100801" cy="1297070"/>
            </a:xfrm>
          </p:grpSpPr>
          <p:sp>
            <p:nvSpPr>
              <p:cNvPr id="150" name="Freeform 32">
                <a:extLst>
                  <a:ext uri="{FF2B5EF4-FFF2-40B4-BE49-F238E27FC236}">
                    <a16:creationId xmlns:a16="http://schemas.microsoft.com/office/drawing/2014/main" id="{856927DC-42EC-4106-992C-371635E5438A}"/>
                  </a:ext>
                </a:extLst>
              </p:cNvPr>
              <p:cNvSpPr/>
              <p:nvPr/>
            </p:nvSpPr>
            <p:spPr>
              <a:xfrm>
                <a:off x="0" y="0"/>
                <a:ext cx="1100801" cy="1297070"/>
              </a:xfrm>
              <a:custGeom>
                <a:avLst/>
                <a:gdLst/>
                <a:ahLst/>
                <a:cxnLst/>
                <a:rect l="l" t="t" r="r" b="b"/>
                <a:pathLst>
                  <a:path w="1100801" h="1297070">
                    <a:moveTo>
                      <a:pt x="0" y="0"/>
                    </a:moveTo>
                    <a:lnTo>
                      <a:pt x="1100801" y="0"/>
                    </a:lnTo>
                    <a:lnTo>
                      <a:pt x="1100801" y="1297070"/>
                    </a:lnTo>
                    <a:lnTo>
                      <a:pt x="0" y="1297070"/>
                    </a:lnTo>
                    <a:lnTo>
                      <a:pt x="0" y="0"/>
                    </a:lnTo>
                    <a:close/>
                  </a:path>
                </a:pathLst>
              </a:custGeom>
              <a:blipFill>
                <a:blip r:embed="rId8">
                  <a:extLst>
                    <a:ext uri="{96DAC541-7B7A-43D3-8B79-37D633B846F1}">
                      <asvg:svgBlip xmlns:asvg="http://schemas.microsoft.com/office/drawing/2016/SVG/main" r:embed="rId9"/>
                    </a:ext>
                  </a:extLst>
                </a:blip>
                <a:stretch>
                  <a:fillRect l="-8914" r="-8914"/>
                </a:stretch>
              </a:blipFill>
            </p:spPr>
          </p:sp>
          <p:sp>
            <p:nvSpPr>
              <p:cNvPr id="151" name="TextBox 33">
                <a:extLst>
                  <a:ext uri="{FF2B5EF4-FFF2-40B4-BE49-F238E27FC236}">
                    <a16:creationId xmlns:a16="http://schemas.microsoft.com/office/drawing/2014/main" id="{E6282BFB-C0E9-495B-A1E2-01D3E2CD7A1B}"/>
                  </a:ext>
                </a:extLst>
              </p:cNvPr>
              <p:cNvSpPr txBox="1"/>
              <p:nvPr/>
            </p:nvSpPr>
            <p:spPr>
              <a:xfrm>
                <a:off x="143037" y="239451"/>
                <a:ext cx="814728" cy="770543"/>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FFFFFF"/>
                    </a:solidFill>
                    <a:latin typeface="Clear Sans Bold"/>
                  </a:rPr>
                  <a:t>06</a:t>
                </a:r>
              </a:p>
            </p:txBody>
          </p:sp>
        </p:grpSp>
        <p:sp>
          <p:nvSpPr>
            <p:cNvPr id="153" name="TextBox 35">
              <a:extLst>
                <a:ext uri="{FF2B5EF4-FFF2-40B4-BE49-F238E27FC236}">
                  <a16:creationId xmlns:a16="http://schemas.microsoft.com/office/drawing/2014/main" id="{E4143CF2-DBA6-467C-9FFD-9A488BF627FE}"/>
                </a:ext>
              </a:extLst>
            </p:cNvPr>
            <p:cNvSpPr txBox="1"/>
            <p:nvPr/>
          </p:nvSpPr>
          <p:spPr>
            <a:xfrm>
              <a:off x="2066490" y="6672664"/>
              <a:ext cx="3519264" cy="838948"/>
            </a:xfrm>
            <a:prstGeom prst="rect">
              <a:avLst/>
            </a:prstGeom>
          </p:spPr>
          <p:txBody>
            <a:bodyPr lIns="0" tIns="0" rIns="0" bIns="0" rtlCol="0" anchor="t">
              <a:spAutoFit/>
            </a:bodyPr>
            <a:lstStyle/>
            <a:p>
              <a:pPr marL="0" lvl="0" indent="0" algn="ctr">
                <a:lnSpc>
                  <a:spcPts val="3354"/>
                </a:lnSpc>
                <a:spcBef>
                  <a:spcPct val="0"/>
                </a:spcBef>
              </a:pPr>
              <a:r>
                <a:rPr lang="en-US" sz="2600" u="none" spc="101">
                  <a:solidFill>
                    <a:srgbClr val="191919"/>
                  </a:solidFill>
                  <a:latin typeface="Arimo Bold"/>
                </a:rPr>
                <a:t>BẢO TRÌ &amp;</a:t>
              </a:r>
            </a:p>
            <a:p>
              <a:pPr marL="0" lvl="0" indent="0" algn="ctr">
                <a:lnSpc>
                  <a:spcPts val="3354"/>
                </a:lnSpc>
                <a:spcBef>
                  <a:spcPct val="0"/>
                </a:spcBef>
              </a:pPr>
              <a:r>
                <a:rPr lang="en-US" sz="2600" spc="101">
                  <a:solidFill>
                    <a:srgbClr val="191919"/>
                  </a:solidFill>
                  <a:latin typeface="Arimo Bold"/>
                </a:rPr>
                <a:t>TIỀN HOÁ SP</a:t>
              </a:r>
              <a:endParaRPr lang="en-US" sz="2600" u="none" spc="101">
                <a:solidFill>
                  <a:srgbClr val="191919"/>
                </a:solidFill>
                <a:latin typeface="Arimo Bold"/>
              </a:endParaRPr>
            </a:p>
          </p:txBody>
        </p:sp>
        <p:sp>
          <p:nvSpPr>
            <p:cNvPr id="155" name="AutoShape 47">
              <a:extLst>
                <a:ext uri="{FF2B5EF4-FFF2-40B4-BE49-F238E27FC236}">
                  <a16:creationId xmlns:a16="http://schemas.microsoft.com/office/drawing/2014/main" id="{3EFAD963-9F35-4F96-9284-CCCA2C49AF0A}"/>
                </a:ext>
              </a:extLst>
            </p:cNvPr>
            <p:cNvSpPr/>
            <p:nvPr/>
          </p:nvSpPr>
          <p:spPr>
            <a:xfrm flipV="1">
              <a:off x="6058308" y="7044185"/>
              <a:ext cx="825601" cy="47202"/>
            </a:xfrm>
            <a:prstGeom prst="rect">
              <a:avLst/>
            </a:prstGeom>
            <a:solidFill>
              <a:srgbClr val="13538A"/>
            </a:solidFill>
          </p:spPr>
        </p:sp>
      </p:grpSp>
    </p:spTree>
    <p:extLst>
      <p:ext uri="{BB962C8B-B14F-4D97-AF65-F5344CB8AC3E}">
        <p14:creationId xmlns:p14="http://schemas.microsoft.com/office/powerpoint/2010/main" val="520925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left)">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wipe(up)">
                                      <p:cBhvr>
                                        <p:cTn id="22" dur="500"/>
                                        <p:tgtEl>
                                          <p:spTgt spid="2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right)">
                                      <p:cBhvr>
                                        <p:cTn id="27" dur="500"/>
                                        <p:tgtEl>
                                          <p:spTgt spid="2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wipe(right)">
                                      <p:cBhvr>
                                        <p:cTn id="3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738089" y="1651193"/>
            <a:ext cx="5257801" cy="564706"/>
          </a:xfrm>
          <a:prstGeom prst="rect">
            <a:avLst/>
          </a:prstGeom>
        </p:spPr>
        <p:txBody>
          <a:bodyPr wrap="square" lIns="0" tIns="0" rIns="0" bIns="0" rtlCol="0" anchor="t">
            <a:spAutoFit/>
          </a:bodyPr>
          <a:lstStyle/>
          <a:p>
            <a:pPr marL="0" lvl="0" indent="0">
              <a:lnSpc>
                <a:spcPts val="4716"/>
              </a:lnSpc>
              <a:spcBef>
                <a:spcPct val="0"/>
              </a:spcBef>
            </a:pPr>
            <a:r>
              <a:rPr lang="en-US" sz="3600" u="none" spc="107">
                <a:solidFill>
                  <a:srgbClr val="191919"/>
                </a:solidFill>
                <a:latin typeface="Clear Sans Bold"/>
              </a:rPr>
              <a:t>CÁC </a:t>
            </a:r>
            <a:r>
              <a:rPr lang="en-US" sz="3600" spc="107">
                <a:solidFill>
                  <a:srgbClr val="191919"/>
                </a:solidFill>
                <a:latin typeface="Clear Sans Bold"/>
              </a:rPr>
              <a:t>SƠ ĐỒ THIẾT KẾ</a:t>
            </a:r>
            <a:endParaRPr lang="en-US" sz="3600" u="none" spc="107">
              <a:solidFill>
                <a:srgbClr val="191919"/>
              </a:solidFill>
              <a:latin typeface="Clear Sans Bold"/>
            </a:endParaRPr>
          </a:p>
        </p:txBody>
      </p:sp>
      <p:pic>
        <p:nvPicPr>
          <p:cNvPr id="4" name="Picture 3">
            <a:extLst>
              <a:ext uri="{FF2B5EF4-FFF2-40B4-BE49-F238E27FC236}">
                <a16:creationId xmlns:a16="http://schemas.microsoft.com/office/drawing/2014/main" id="{D9137F22-FD6F-4527-815B-E9BE28FAE1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715999" y="300999"/>
            <a:ext cx="11203860" cy="9681252"/>
          </a:xfrm>
          <a:prstGeom prst="rect">
            <a:avLst/>
          </a:prstGeom>
        </p:spPr>
      </p:pic>
      <p:sp>
        <p:nvSpPr>
          <p:cNvPr id="35" name="AutoShape 5">
            <a:extLst>
              <a:ext uri="{FF2B5EF4-FFF2-40B4-BE49-F238E27FC236}">
                <a16:creationId xmlns:a16="http://schemas.microsoft.com/office/drawing/2014/main" id="{FD5109ED-1AD9-4426-B017-9BEAFD8783C8}"/>
              </a:ext>
            </a:extLst>
          </p:cNvPr>
          <p:cNvSpPr/>
          <p:nvPr/>
        </p:nvSpPr>
        <p:spPr>
          <a:xfrm>
            <a:off x="0" y="-1874"/>
            <a:ext cx="538442" cy="10287000"/>
          </a:xfrm>
          <a:prstGeom prst="rect">
            <a:avLst/>
          </a:prstGeom>
          <a:solidFill>
            <a:srgbClr val="37C9EF"/>
          </a:solidFill>
        </p:spPr>
      </p:sp>
      <p:pic>
        <p:nvPicPr>
          <p:cNvPr id="20" name="Picture 19">
            <a:extLst>
              <a:ext uri="{FF2B5EF4-FFF2-40B4-BE49-F238E27FC236}">
                <a16:creationId xmlns:a16="http://schemas.microsoft.com/office/drawing/2014/main" id="{7649F59B-A127-4B09-AA51-EB33353532B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67989" y="164167"/>
            <a:ext cx="10332263" cy="10029708"/>
          </a:xfrm>
          <a:prstGeom prst="rect">
            <a:avLst/>
          </a:prstGeom>
        </p:spPr>
      </p:pic>
      <p:pic>
        <p:nvPicPr>
          <p:cNvPr id="26" name="Picture 25" descr="A screenshot of a computer&#10;&#10;Description automatically generated">
            <a:extLst>
              <a:ext uri="{FF2B5EF4-FFF2-40B4-BE49-F238E27FC236}">
                <a16:creationId xmlns:a16="http://schemas.microsoft.com/office/drawing/2014/main" id="{821BFF96-252C-42BC-BBA4-C1C915AE0B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62623" y="879953"/>
            <a:ext cx="11658895" cy="8911747"/>
          </a:xfrm>
          <a:prstGeom prst="rect">
            <a:avLst/>
          </a:prstGeom>
        </p:spPr>
      </p:pic>
      <p:sp>
        <p:nvSpPr>
          <p:cNvPr id="12" name="AutoShape 5">
            <a:extLst>
              <a:ext uri="{FF2B5EF4-FFF2-40B4-BE49-F238E27FC236}">
                <a16:creationId xmlns:a16="http://schemas.microsoft.com/office/drawing/2014/main" id="{C0ED70CE-A715-4D29-BD6C-6A91C76D009F}"/>
              </a:ext>
            </a:extLst>
          </p:cNvPr>
          <p:cNvSpPr/>
          <p:nvPr/>
        </p:nvSpPr>
        <p:spPr>
          <a:xfrm>
            <a:off x="738089" y="164167"/>
            <a:ext cx="4652182" cy="1070984"/>
          </a:xfrm>
          <a:prstGeom prst="rect">
            <a:avLst/>
          </a:prstGeom>
          <a:solidFill>
            <a:srgbClr val="86EAE9">
              <a:alpha val="29804"/>
            </a:srgbClr>
          </a:solidFill>
        </p:spPr>
      </p:sp>
      <p:sp>
        <p:nvSpPr>
          <p:cNvPr id="13" name="AutoShape 7">
            <a:extLst>
              <a:ext uri="{FF2B5EF4-FFF2-40B4-BE49-F238E27FC236}">
                <a16:creationId xmlns:a16="http://schemas.microsoft.com/office/drawing/2014/main" id="{150D2AA5-8447-4B80-82A1-9BBD30E7D762}"/>
              </a:ext>
            </a:extLst>
          </p:cNvPr>
          <p:cNvSpPr/>
          <p:nvPr/>
        </p:nvSpPr>
        <p:spPr>
          <a:xfrm>
            <a:off x="828848" y="278514"/>
            <a:ext cx="4465774" cy="842290"/>
          </a:xfrm>
          <a:prstGeom prst="rect">
            <a:avLst/>
          </a:prstGeom>
          <a:solidFill>
            <a:srgbClr val="86EAE9"/>
          </a:solidFill>
          <a:ln>
            <a:solidFill>
              <a:srgbClr val="DBF9F8"/>
            </a:solidFill>
          </a:ln>
        </p:spPr>
      </p:sp>
      <p:sp>
        <p:nvSpPr>
          <p:cNvPr id="14" name="TextBox 3">
            <a:extLst>
              <a:ext uri="{FF2B5EF4-FFF2-40B4-BE49-F238E27FC236}">
                <a16:creationId xmlns:a16="http://schemas.microsoft.com/office/drawing/2014/main" id="{9B178A04-6D8B-48B5-B2E1-F2563263EC50}"/>
              </a:ext>
            </a:extLst>
          </p:cNvPr>
          <p:cNvSpPr txBox="1"/>
          <p:nvPr/>
        </p:nvSpPr>
        <p:spPr>
          <a:xfrm>
            <a:off x="991203" y="387184"/>
            <a:ext cx="4399068" cy="527196"/>
          </a:xfrm>
          <a:prstGeom prst="rect">
            <a:avLst/>
          </a:prstGeom>
        </p:spPr>
        <p:txBody>
          <a:bodyPr wrap="square" lIns="0" tIns="0" rIns="0" bIns="0" rtlCol="0" anchor="t">
            <a:spAutoFit/>
          </a:bodyPr>
          <a:lstStyle/>
          <a:p>
            <a:pPr marL="0" lvl="0" indent="0">
              <a:lnSpc>
                <a:spcPts val="4716"/>
              </a:lnSpc>
              <a:spcBef>
                <a:spcPct val="0"/>
              </a:spcBef>
            </a:pPr>
            <a:r>
              <a:rPr lang="en-US" sz="2400" spc="107">
                <a:solidFill>
                  <a:srgbClr val="191919"/>
                </a:solidFill>
                <a:latin typeface="Clear Sans Bold"/>
              </a:rPr>
              <a:t>III. CÀI ĐẶT THỰC NGHIỆM</a:t>
            </a:r>
            <a:endParaRPr lang="en-US" sz="2400" u="none" spc="107">
              <a:solidFill>
                <a:srgbClr val="191919"/>
              </a:solidFill>
              <a:latin typeface="Clear Sans Bold"/>
            </a:endParaRPr>
          </a:p>
        </p:txBody>
      </p:sp>
      <p:sp>
        <p:nvSpPr>
          <p:cNvPr id="10" name="TextBox 3">
            <a:extLst>
              <a:ext uri="{FF2B5EF4-FFF2-40B4-BE49-F238E27FC236}">
                <a16:creationId xmlns:a16="http://schemas.microsoft.com/office/drawing/2014/main" id="{FFEBF791-DA46-4473-90D1-FF96E740B58D}"/>
              </a:ext>
            </a:extLst>
          </p:cNvPr>
          <p:cNvSpPr txBox="1"/>
          <p:nvPr/>
        </p:nvSpPr>
        <p:spPr>
          <a:xfrm>
            <a:off x="1880635" y="4569299"/>
            <a:ext cx="2362200" cy="564706"/>
          </a:xfrm>
          <a:prstGeom prst="rect">
            <a:avLst/>
          </a:prstGeom>
        </p:spPr>
        <p:txBody>
          <a:bodyPr wrap="square" lIns="0" tIns="0" rIns="0" bIns="0" rtlCol="0" anchor="t">
            <a:spAutoFit/>
          </a:bodyPr>
          <a:lstStyle/>
          <a:p>
            <a:pPr marL="0" lvl="0" indent="0">
              <a:lnSpc>
                <a:spcPts val="4716"/>
              </a:lnSpc>
              <a:spcBef>
                <a:spcPct val="0"/>
              </a:spcBef>
            </a:pPr>
            <a:r>
              <a:rPr lang="en-US" sz="3200" u="none" spc="107">
                <a:solidFill>
                  <a:srgbClr val="191919"/>
                </a:solidFill>
                <a:latin typeface="Clear Sans Bold"/>
              </a:rPr>
              <a:t>SƠ ĐỒ ERD</a:t>
            </a:r>
          </a:p>
        </p:txBody>
      </p:sp>
      <p:sp>
        <p:nvSpPr>
          <p:cNvPr id="11" name="TextBox 3">
            <a:extLst>
              <a:ext uri="{FF2B5EF4-FFF2-40B4-BE49-F238E27FC236}">
                <a16:creationId xmlns:a16="http://schemas.microsoft.com/office/drawing/2014/main" id="{296F5E1E-99F4-4894-8229-5ECC557F8F04}"/>
              </a:ext>
            </a:extLst>
          </p:cNvPr>
          <p:cNvSpPr txBox="1"/>
          <p:nvPr/>
        </p:nvSpPr>
        <p:spPr>
          <a:xfrm>
            <a:off x="1880635" y="4588290"/>
            <a:ext cx="3139918" cy="552139"/>
          </a:xfrm>
          <a:prstGeom prst="rect">
            <a:avLst/>
          </a:prstGeom>
        </p:spPr>
        <p:txBody>
          <a:bodyPr wrap="square" lIns="0" tIns="0" rIns="0" bIns="0" rtlCol="0" anchor="t">
            <a:spAutoFit/>
          </a:bodyPr>
          <a:lstStyle/>
          <a:p>
            <a:pPr marL="0" lvl="0" indent="0">
              <a:lnSpc>
                <a:spcPts val="4716"/>
              </a:lnSpc>
              <a:spcBef>
                <a:spcPct val="0"/>
              </a:spcBef>
            </a:pPr>
            <a:r>
              <a:rPr lang="en-US" sz="3200" u="none" spc="107">
                <a:solidFill>
                  <a:srgbClr val="191919"/>
                </a:solidFill>
                <a:latin typeface="Clear Sans Bold"/>
              </a:rPr>
              <a:t>SƠ ĐỒ UseCase</a:t>
            </a:r>
          </a:p>
        </p:txBody>
      </p:sp>
      <p:sp>
        <p:nvSpPr>
          <p:cNvPr id="15" name="TextBox 3">
            <a:extLst>
              <a:ext uri="{FF2B5EF4-FFF2-40B4-BE49-F238E27FC236}">
                <a16:creationId xmlns:a16="http://schemas.microsoft.com/office/drawing/2014/main" id="{7E98BFF7-48E2-4AA8-BD7B-01C25A2DDB58}"/>
              </a:ext>
            </a:extLst>
          </p:cNvPr>
          <p:cNvSpPr txBox="1"/>
          <p:nvPr/>
        </p:nvSpPr>
        <p:spPr>
          <a:xfrm>
            <a:off x="1880634" y="4575582"/>
            <a:ext cx="3635717" cy="552139"/>
          </a:xfrm>
          <a:prstGeom prst="rect">
            <a:avLst/>
          </a:prstGeom>
        </p:spPr>
        <p:txBody>
          <a:bodyPr wrap="square" lIns="0" tIns="0" rIns="0" bIns="0" rtlCol="0" anchor="t">
            <a:spAutoFit/>
          </a:bodyPr>
          <a:lstStyle/>
          <a:p>
            <a:pPr marL="0" lvl="0" indent="0">
              <a:lnSpc>
                <a:spcPts val="4716"/>
              </a:lnSpc>
              <a:spcBef>
                <a:spcPct val="0"/>
              </a:spcBef>
            </a:pPr>
            <a:r>
              <a:rPr lang="en-US" sz="3200" u="none" spc="107">
                <a:solidFill>
                  <a:srgbClr val="191919"/>
                </a:solidFill>
                <a:latin typeface="Clear Sans Bold"/>
              </a:rPr>
              <a:t>Thiết kế giao diện</a:t>
            </a:r>
          </a:p>
        </p:txBody>
      </p:sp>
    </p:spTree>
    <p:extLst>
      <p:ext uri="{BB962C8B-B14F-4D97-AF65-F5344CB8AC3E}">
        <p14:creationId xmlns:p14="http://schemas.microsoft.com/office/powerpoint/2010/main" val="1044579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500"/>
                                        <p:tgtEl>
                                          <p:spTgt spid="4"/>
                                        </p:tgtEl>
                                      </p:cBhvr>
                                    </p:animEffect>
                                    <p:anim calcmode="lin" valueType="num">
                                      <p:cBhvr>
                                        <p:cTn id="7" dur="500"/>
                                        <p:tgtEl>
                                          <p:spTgt spid="4"/>
                                        </p:tgtEl>
                                        <p:attrNameLst>
                                          <p:attrName>ppt_x</p:attrName>
                                        </p:attrNameLst>
                                      </p:cBhvr>
                                      <p:tavLst>
                                        <p:tav tm="0">
                                          <p:val>
                                            <p:strVal val="ppt_x"/>
                                          </p:val>
                                        </p:tav>
                                        <p:tav tm="100000">
                                          <p:val>
                                            <p:strVal val="ppt_x"/>
                                          </p:val>
                                        </p:tav>
                                      </p:tavLst>
                                    </p:anim>
                                    <p:anim calcmode="lin" valueType="num">
                                      <p:cBhvr>
                                        <p:cTn id="8" dur="500"/>
                                        <p:tgtEl>
                                          <p:spTgt spid="4"/>
                                        </p:tgtEl>
                                        <p:attrNameLst>
                                          <p:attrName>ppt_y</p:attrName>
                                        </p:attrNameLst>
                                      </p:cBhvr>
                                      <p:tavLst>
                                        <p:tav tm="0">
                                          <p:val>
                                            <p:strVal val="ppt_y"/>
                                          </p:val>
                                        </p:tav>
                                        <p:tav tm="100000">
                                          <p:val>
                                            <p:strVal val="ppt_y+.1"/>
                                          </p:val>
                                        </p:tav>
                                      </p:tavLst>
                                    </p:anim>
                                    <p:set>
                                      <p:cBhvr>
                                        <p:cTn id="9" dur="1" fill="hold">
                                          <p:stCondLst>
                                            <p:cond delay="499"/>
                                          </p:stCondLst>
                                        </p:cTn>
                                        <p:tgtEl>
                                          <p:spTgt spid="4"/>
                                        </p:tgtEl>
                                        <p:attrNameLst>
                                          <p:attrName>style.visibility</p:attrName>
                                        </p:attrNameLst>
                                      </p:cBhvr>
                                      <p:to>
                                        <p:strVal val="hidden"/>
                                      </p:to>
                                    </p:set>
                                  </p:childTnLst>
                                </p:cTn>
                              </p:par>
                              <p:par>
                                <p:cTn id="10" presetID="42" presetClass="exit" presetSubtype="0" fill="hold" grpId="0" nodeType="withEffect">
                                  <p:stCondLst>
                                    <p:cond delay="0"/>
                                  </p:stCondLst>
                                  <p:childTnLst>
                                    <p:animEffect transition="out" filter="fade">
                                      <p:cBhvr>
                                        <p:cTn id="11" dur="500"/>
                                        <p:tgtEl>
                                          <p:spTgt spid="10"/>
                                        </p:tgtEl>
                                      </p:cBhvr>
                                    </p:animEffect>
                                    <p:anim calcmode="lin" valueType="num">
                                      <p:cBhvr>
                                        <p:cTn id="12" dur="500"/>
                                        <p:tgtEl>
                                          <p:spTgt spid="10"/>
                                        </p:tgtEl>
                                        <p:attrNameLst>
                                          <p:attrName>ppt_x</p:attrName>
                                        </p:attrNameLst>
                                      </p:cBhvr>
                                      <p:tavLst>
                                        <p:tav tm="0">
                                          <p:val>
                                            <p:strVal val="ppt_x"/>
                                          </p:val>
                                        </p:tav>
                                        <p:tav tm="100000">
                                          <p:val>
                                            <p:strVal val="ppt_x"/>
                                          </p:val>
                                        </p:tav>
                                      </p:tavLst>
                                    </p:anim>
                                    <p:anim calcmode="lin" valueType="num">
                                      <p:cBhvr>
                                        <p:cTn id="13" dur="500"/>
                                        <p:tgtEl>
                                          <p:spTgt spid="10"/>
                                        </p:tgtEl>
                                        <p:attrNameLst>
                                          <p:attrName>ppt_y</p:attrName>
                                        </p:attrNameLst>
                                      </p:cBhvr>
                                      <p:tavLst>
                                        <p:tav tm="0">
                                          <p:val>
                                            <p:strVal val="ppt_y"/>
                                          </p:val>
                                        </p:tav>
                                        <p:tav tm="100000">
                                          <p:val>
                                            <p:strVal val="ppt_y+.1"/>
                                          </p:val>
                                        </p:tav>
                                      </p:tavLst>
                                    </p:anim>
                                    <p:set>
                                      <p:cBhvr>
                                        <p:cTn id="14" dur="1" fill="hold">
                                          <p:stCondLst>
                                            <p:cond delay="499"/>
                                          </p:stCondLst>
                                        </p:cTn>
                                        <p:tgtEl>
                                          <p:spTgt spid="10"/>
                                        </p:tgtEl>
                                        <p:attrNameLst>
                                          <p:attrName>style.visibility</p:attrName>
                                        </p:attrNameLst>
                                      </p:cBhvr>
                                      <p:to>
                                        <p:strVal val="hidden"/>
                                      </p:to>
                                    </p:set>
                                  </p:childTnLst>
                                </p:cTn>
                              </p:par>
                              <p:par>
                                <p:cTn id="15" presetID="47" presetClass="entr" presetSubtype="0" fill="hold" nodeType="withEffect">
                                  <p:stCondLst>
                                    <p:cond delay="25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anim calcmode="lin" valueType="num">
                                      <p:cBhvr>
                                        <p:cTn id="18" dur="500" fill="hold"/>
                                        <p:tgtEl>
                                          <p:spTgt spid="20"/>
                                        </p:tgtEl>
                                        <p:attrNameLst>
                                          <p:attrName>ppt_x</p:attrName>
                                        </p:attrNameLst>
                                      </p:cBhvr>
                                      <p:tavLst>
                                        <p:tav tm="0">
                                          <p:val>
                                            <p:strVal val="#ppt_x"/>
                                          </p:val>
                                        </p:tav>
                                        <p:tav tm="100000">
                                          <p:val>
                                            <p:strVal val="#ppt_x"/>
                                          </p:val>
                                        </p:tav>
                                      </p:tavLst>
                                    </p:anim>
                                    <p:anim calcmode="lin" valueType="num">
                                      <p:cBhvr>
                                        <p:cTn id="19" dur="500" fill="hold"/>
                                        <p:tgtEl>
                                          <p:spTgt spid="20"/>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25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anim calcmode="lin" valueType="num">
                                      <p:cBhvr>
                                        <p:cTn id="23" dur="500" fill="hold"/>
                                        <p:tgtEl>
                                          <p:spTgt spid="11"/>
                                        </p:tgtEl>
                                        <p:attrNameLst>
                                          <p:attrName>ppt_x</p:attrName>
                                        </p:attrNameLst>
                                      </p:cBhvr>
                                      <p:tavLst>
                                        <p:tav tm="0">
                                          <p:val>
                                            <p:strVal val="#ppt_x"/>
                                          </p:val>
                                        </p:tav>
                                        <p:tav tm="100000">
                                          <p:val>
                                            <p:strVal val="#ppt_x"/>
                                          </p:val>
                                        </p:tav>
                                      </p:tavLst>
                                    </p:anim>
                                    <p:anim calcmode="lin" valueType="num">
                                      <p:cBhvr>
                                        <p:cTn id="24" dur="5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xit" presetSubtype="0" fill="hold" nodeType="clickEffect">
                                  <p:stCondLst>
                                    <p:cond delay="0"/>
                                  </p:stCondLst>
                                  <p:childTnLst>
                                    <p:animEffect transition="out" filter="fade">
                                      <p:cBhvr>
                                        <p:cTn id="28" dur="500"/>
                                        <p:tgtEl>
                                          <p:spTgt spid="20"/>
                                        </p:tgtEl>
                                      </p:cBhvr>
                                    </p:animEffect>
                                    <p:anim calcmode="lin" valueType="num">
                                      <p:cBhvr>
                                        <p:cTn id="29" dur="500"/>
                                        <p:tgtEl>
                                          <p:spTgt spid="20"/>
                                        </p:tgtEl>
                                        <p:attrNameLst>
                                          <p:attrName>ppt_x</p:attrName>
                                        </p:attrNameLst>
                                      </p:cBhvr>
                                      <p:tavLst>
                                        <p:tav tm="0">
                                          <p:val>
                                            <p:strVal val="ppt_x"/>
                                          </p:val>
                                        </p:tav>
                                        <p:tav tm="100000">
                                          <p:val>
                                            <p:strVal val="ppt_x"/>
                                          </p:val>
                                        </p:tav>
                                      </p:tavLst>
                                    </p:anim>
                                    <p:anim calcmode="lin" valueType="num">
                                      <p:cBhvr>
                                        <p:cTn id="30" dur="500"/>
                                        <p:tgtEl>
                                          <p:spTgt spid="20"/>
                                        </p:tgtEl>
                                        <p:attrNameLst>
                                          <p:attrName>ppt_y</p:attrName>
                                        </p:attrNameLst>
                                      </p:cBhvr>
                                      <p:tavLst>
                                        <p:tav tm="0">
                                          <p:val>
                                            <p:strVal val="ppt_y"/>
                                          </p:val>
                                        </p:tav>
                                        <p:tav tm="100000">
                                          <p:val>
                                            <p:strVal val="ppt_y+.1"/>
                                          </p:val>
                                        </p:tav>
                                      </p:tavLst>
                                    </p:anim>
                                    <p:set>
                                      <p:cBhvr>
                                        <p:cTn id="31" dur="1" fill="hold">
                                          <p:stCondLst>
                                            <p:cond delay="499"/>
                                          </p:stCondLst>
                                        </p:cTn>
                                        <p:tgtEl>
                                          <p:spTgt spid="20"/>
                                        </p:tgtEl>
                                        <p:attrNameLst>
                                          <p:attrName>style.visibility</p:attrName>
                                        </p:attrNameLst>
                                      </p:cBhvr>
                                      <p:to>
                                        <p:strVal val="hidden"/>
                                      </p:to>
                                    </p:set>
                                  </p:childTnLst>
                                </p:cTn>
                              </p:par>
                              <p:par>
                                <p:cTn id="32" presetID="42" presetClass="exit" presetSubtype="0" fill="hold" grpId="1" nodeType="withEffect">
                                  <p:stCondLst>
                                    <p:cond delay="0"/>
                                  </p:stCondLst>
                                  <p:childTnLst>
                                    <p:animEffect transition="out" filter="fade">
                                      <p:cBhvr>
                                        <p:cTn id="33" dur="500"/>
                                        <p:tgtEl>
                                          <p:spTgt spid="11"/>
                                        </p:tgtEl>
                                      </p:cBhvr>
                                    </p:animEffect>
                                    <p:anim calcmode="lin" valueType="num">
                                      <p:cBhvr>
                                        <p:cTn id="34" dur="500"/>
                                        <p:tgtEl>
                                          <p:spTgt spid="11"/>
                                        </p:tgtEl>
                                        <p:attrNameLst>
                                          <p:attrName>ppt_x</p:attrName>
                                        </p:attrNameLst>
                                      </p:cBhvr>
                                      <p:tavLst>
                                        <p:tav tm="0">
                                          <p:val>
                                            <p:strVal val="ppt_x"/>
                                          </p:val>
                                        </p:tav>
                                        <p:tav tm="100000">
                                          <p:val>
                                            <p:strVal val="ppt_x"/>
                                          </p:val>
                                        </p:tav>
                                      </p:tavLst>
                                    </p:anim>
                                    <p:anim calcmode="lin" valueType="num">
                                      <p:cBhvr>
                                        <p:cTn id="35" dur="500"/>
                                        <p:tgtEl>
                                          <p:spTgt spid="11"/>
                                        </p:tgtEl>
                                        <p:attrNameLst>
                                          <p:attrName>ppt_y</p:attrName>
                                        </p:attrNameLst>
                                      </p:cBhvr>
                                      <p:tavLst>
                                        <p:tav tm="0">
                                          <p:val>
                                            <p:strVal val="ppt_y"/>
                                          </p:val>
                                        </p:tav>
                                        <p:tav tm="100000">
                                          <p:val>
                                            <p:strVal val="ppt_y+.1"/>
                                          </p:val>
                                        </p:tav>
                                      </p:tavLst>
                                    </p:anim>
                                    <p:set>
                                      <p:cBhvr>
                                        <p:cTn id="36" dur="1" fill="hold">
                                          <p:stCondLst>
                                            <p:cond delay="499"/>
                                          </p:stCondLst>
                                        </p:cTn>
                                        <p:tgtEl>
                                          <p:spTgt spid="11"/>
                                        </p:tgtEl>
                                        <p:attrNameLst>
                                          <p:attrName>style.visibility</p:attrName>
                                        </p:attrNameLst>
                                      </p:cBhvr>
                                      <p:to>
                                        <p:strVal val="hidden"/>
                                      </p:to>
                                    </p:set>
                                  </p:childTnLst>
                                </p:cTn>
                              </p:par>
                              <p:par>
                                <p:cTn id="37" presetID="47" presetClass="entr" presetSubtype="0" fill="hold" nodeType="withEffect">
                                  <p:stCondLst>
                                    <p:cond delay="25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anim calcmode="lin" valueType="num">
                                      <p:cBhvr>
                                        <p:cTn id="40" dur="500" fill="hold"/>
                                        <p:tgtEl>
                                          <p:spTgt spid="26"/>
                                        </p:tgtEl>
                                        <p:attrNameLst>
                                          <p:attrName>ppt_x</p:attrName>
                                        </p:attrNameLst>
                                      </p:cBhvr>
                                      <p:tavLst>
                                        <p:tav tm="0">
                                          <p:val>
                                            <p:strVal val="#ppt_x"/>
                                          </p:val>
                                        </p:tav>
                                        <p:tav tm="100000">
                                          <p:val>
                                            <p:strVal val="#ppt_x"/>
                                          </p:val>
                                        </p:tav>
                                      </p:tavLst>
                                    </p:anim>
                                    <p:anim calcmode="lin" valueType="num">
                                      <p:cBhvr>
                                        <p:cTn id="41" dur="500" fill="hold"/>
                                        <p:tgtEl>
                                          <p:spTgt spid="26"/>
                                        </p:tgtEl>
                                        <p:attrNameLst>
                                          <p:attrName>ppt_y</p:attrName>
                                        </p:attrNameLst>
                                      </p:cBhvr>
                                      <p:tavLst>
                                        <p:tav tm="0">
                                          <p:val>
                                            <p:strVal val="#ppt_y-.1"/>
                                          </p:val>
                                        </p:tav>
                                        <p:tav tm="100000">
                                          <p:val>
                                            <p:strVal val="#ppt_y"/>
                                          </p:val>
                                        </p:tav>
                                      </p:tavLst>
                                    </p:anim>
                                  </p:childTnLst>
                                </p:cTn>
                              </p:par>
                              <p:par>
                                <p:cTn id="42" presetID="47" presetClass="entr" presetSubtype="0" fill="hold" grpId="0" nodeType="withEffect">
                                  <p:stCondLst>
                                    <p:cond delay="25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anim calcmode="lin" valueType="num">
                                      <p:cBhvr>
                                        <p:cTn id="45" dur="500" fill="hold"/>
                                        <p:tgtEl>
                                          <p:spTgt spid="15"/>
                                        </p:tgtEl>
                                        <p:attrNameLst>
                                          <p:attrName>ppt_x</p:attrName>
                                        </p:attrNameLst>
                                      </p:cBhvr>
                                      <p:tavLst>
                                        <p:tav tm="0">
                                          <p:val>
                                            <p:strVal val="#ppt_x"/>
                                          </p:val>
                                        </p:tav>
                                        <p:tav tm="100000">
                                          <p:val>
                                            <p:strVal val="#ppt_x"/>
                                          </p:val>
                                        </p:tav>
                                      </p:tavLst>
                                    </p:anim>
                                    <p:anim calcmode="lin" valueType="num">
                                      <p:cBhvr>
                                        <p:cTn id="46"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1" grpId="1"/>
      <p:bldP spid="1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1013</TotalTime>
  <Words>2163</Words>
  <Application>Microsoft Office PowerPoint</Application>
  <PresentationFormat>Custom</PresentationFormat>
  <Paragraphs>427</Paragraphs>
  <Slides>18</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Clear Sans Bold</vt:lpstr>
      <vt:lpstr>Arimo Bold</vt:lpstr>
      <vt:lpstr>Clear Sans Regular</vt:lpstr>
      <vt:lpstr>Arial</vt:lpstr>
      <vt:lpstr>Calibri</vt:lpstr>
      <vt:lpstr>Google Sans</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Xanh dương và Trắng Quy trình Từng bước Biểu đồ Bài thuyết trình</dc:title>
  <cp:lastModifiedBy>Ý Nguyễn Thanh</cp:lastModifiedBy>
  <cp:revision>76</cp:revision>
  <dcterms:created xsi:type="dcterms:W3CDTF">2006-08-16T00:00:00Z</dcterms:created>
  <dcterms:modified xsi:type="dcterms:W3CDTF">2023-12-27T16:33:48Z</dcterms:modified>
  <dc:identifier>DAF2rvn_80M</dc:identifier>
</cp:coreProperties>
</file>

<file path=docProps/thumbnail.jpeg>
</file>